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62"/>
  </p:notesMasterIdLst>
  <p:sldIdLst>
    <p:sldId id="256" r:id="rId2"/>
    <p:sldId id="258" r:id="rId3"/>
    <p:sldId id="360" r:id="rId4"/>
    <p:sldId id="261" r:id="rId5"/>
    <p:sldId id="306" r:id="rId6"/>
    <p:sldId id="307" r:id="rId7"/>
    <p:sldId id="293" r:id="rId8"/>
    <p:sldId id="311" r:id="rId9"/>
    <p:sldId id="308" r:id="rId10"/>
    <p:sldId id="309" r:id="rId11"/>
    <p:sldId id="295" r:id="rId12"/>
    <p:sldId id="310" r:id="rId13"/>
    <p:sldId id="312" r:id="rId14"/>
    <p:sldId id="313" r:id="rId15"/>
    <p:sldId id="314" r:id="rId16"/>
    <p:sldId id="297" r:id="rId17"/>
    <p:sldId id="315" r:id="rId18"/>
    <p:sldId id="316" r:id="rId19"/>
    <p:sldId id="317" r:id="rId20"/>
    <p:sldId id="299" r:id="rId21"/>
    <p:sldId id="333" r:id="rId22"/>
    <p:sldId id="331" r:id="rId23"/>
    <p:sldId id="335" r:id="rId24"/>
    <p:sldId id="336" r:id="rId25"/>
    <p:sldId id="337" r:id="rId26"/>
    <p:sldId id="332" r:id="rId27"/>
    <p:sldId id="334" r:id="rId28"/>
    <p:sldId id="343" r:id="rId29"/>
    <p:sldId id="344" r:id="rId30"/>
    <p:sldId id="345" r:id="rId31"/>
    <p:sldId id="301" r:id="rId32"/>
    <p:sldId id="362" r:id="rId33"/>
    <p:sldId id="361" r:id="rId34"/>
    <p:sldId id="346" r:id="rId35"/>
    <p:sldId id="349" r:id="rId36"/>
    <p:sldId id="350" r:id="rId37"/>
    <p:sldId id="351" r:id="rId38"/>
    <p:sldId id="348" r:id="rId39"/>
    <p:sldId id="352" r:id="rId40"/>
    <p:sldId id="353" r:id="rId41"/>
    <p:sldId id="354" r:id="rId42"/>
    <p:sldId id="355" r:id="rId43"/>
    <p:sldId id="347" r:id="rId44"/>
    <p:sldId id="363" r:id="rId45"/>
    <p:sldId id="356" r:id="rId46"/>
    <p:sldId id="357" r:id="rId47"/>
    <p:sldId id="358" r:id="rId48"/>
    <p:sldId id="359" r:id="rId49"/>
    <p:sldId id="303" r:id="rId50"/>
    <p:sldId id="318" r:id="rId51"/>
    <p:sldId id="319" r:id="rId52"/>
    <p:sldId id="321" r:id="rId53"/>
    <p:sldId id="322" r:id="rId54"/>
    <p:sldId id="320" r:id="rId55"/>
    <p:sldId id="338" r:id="rId56"/>
    <p:sldId id="340" r:id="rId57"/>
    <p:sldId id="342" r:id="rId58"/>
    <p:sldId id="325" r:id="rId59"/>
    <p:sldId id="326" r:id="rId60"/>
    <p:sldId id="290" r:id="rId6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3"/>
    </p:embeddedFont>
    <p:embeddedFont>
      <p:font typeface="DM Sans" pitchFamily="2" charset="77"/>
      <p:regular r:id="rId64"/>
      <p:bold r:id="rId65"/>
      <p:italic r:id="rId66"/>
      <p:boldItalic r:id="rId67"/>
    </p:embeddedFont>
    <p:embeddedFont>
      <p:font typeface="Montserrat" pitchFamily="2" charset="77"/>
      <p:regular r:id="rId68"/>
      <p:bold r:id="rId69"/>
      <p:italic r:id="rId70"/>
      <p:boldItalic r:id="rId71"/>
    </p:embeddedFont>
    <p:embeddedFont>
      <p:font typeface="Outfit" pitchFamily="2" charset="0"/>
      <p:regular r:id="rId72"/>
      <p:bold r:id="rId73"/>
    </p:embeddedFont>
    <p:embeddedFont>
      <p:font typeface="SF Mono" panose="020B0009000002000000" pitchFamily="49" charset="0"/>
      <p:regular r:id="rId74"/>
      <p:bold r:id="rId75"/>
      <p:italic r:id="rId76"/>
      <p:boldItalic r:id="rId77"/>
    </p:embeddedFont>
    <p:embeddedFont>
      <p:font typeface="SF Pro Display" pitchFamily="2" charset="0"/>
      <p:regular r:id="rId78"/>
      <p:bold r:id="rId79"/>
      <p:italic r:id="rId80"/>
      <p:boldItalic r:id="rId81"/>
    </p:embeddedFont>
    <p:embeddedFont>
      <p:font typeface="SF Pro Display Black" pitchFamily="2" charset="0"/>
      <p:bold r:id="rId82"/>
      <p:italic r:id="rId83"/>
      <p:boldItalic r:id="rId84"/>
    </p:embeddedFont>
    <p:embeddedFont>
      <p:font typeface="SF Pro Display Light" pitchFamily="2" charset="0"/>
      <p:regular r:id="rId85"/>
      <p:italic r:id="rId86"/>
    </p:embeddedFont>
    <p:embeddedFont>
      <p:font typeface="SF PRO DISPLAY MEDIUM" pitchFamily="2" charset="0"/>
      <p:regular r:id="rId87"/>
      <p:italic r:id="rId88"/>
    </p:embeddedFont>
    <p:embeddedFont>
      <p:font typeface="SF PRO DISPLAY THIN" pitchFamily="2" charset="0"/>
      <p:regular r:id="rId89"/>
      <p:italic r:id="rId90"/>
    </p:embeddedFont>
    <p:embeddedFont>
      <p:font typeface="SF Pro Semibold" pitchFamily="2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7FF"/>
    <a:srgbClr val="000000"/>
    <a:srgbClr val="243356"/>
    <a:srgbClr val="3F5077"/>
    <a:srgbClr val="384655"/>
    <a:srgbClr val="4F618A"/>
    <a:srgbClr val="5C6F9A"/>
    <a:srgbClr val="6B7EAC"/>
    <a:srgbClr val="7B8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989E2A-45F8-44B9-BB79-505DCAFE155A}">
  <a:tblStyle styleId="{A4989E2A-45F8-44B9-BB79-505DCAFE15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5"/>
    <p:restoredTop sz="90899"/>
  </p:normalViewPr>
  <p:slideViewPr>
    <p:cSldViewPr snapToGrid="0">
      <p:cViewPr>
        <p:scale>
          <a:sx n="179" d="100"/>
          <a:sy n="179" d="100"/>
        </p:scale>
        <p:origin x="312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font" Target="fonts/font2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28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font" Target="fonts/font26.fntdata"/><Relationship Id="rId91" Type="http://schemas.openxmlformats.org/officeDocument/2006/relationships/font" Target="fonts/font29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font" Target="fonts/font3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93" Type="http://schemas.openxmlformats.org/officeDocument/2006/relationships/font" Target="fonts/font31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7AAEBAC-6EE5-3DA7-2F05-DADE059F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34CB97A-A74B-EB08-D988-0354E1F056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0FFF457-2828-69AE-C58D-684FFB824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51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B283ED44-D9B3-680A-7843-A58A80FB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4A573E-73FA-51D3-C18F-53AE089CE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D66DC28-ED23-013C-C7C0-E7E50B602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19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337982B-1C1D-92CC-B3FF-648E0BA1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EA33325E-F585-53A4-FDBE-251AFB300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8066A48-3AEA-EE38-08B5-F21463B71E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590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366976B-CA6C-C2F1-C1FA-60A86594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B927A4EE-5FC9-230C-A78B-1A42151B4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3711D51-1E27-F831-2B3B-D6B4961BB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33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B7363A1-FFCC-3108-DED2-F8F8A4555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C3CD487-EC71-E625-3BA0-C536DD1B6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AB99808-CA46-E972-05BE-19E700D40D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93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3361460-A2DC-8C2F-C21E-D48BFDEF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E7B496A-69C1-D308-5637-2C32E1E22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B3E3D78B-D49F-8D7C-4648-0D736FD5F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99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4F99E67-1192-F3DB-ADED-5FCFC4017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8A5EFF76-538D-D3C3-ACB0-D12DB5D28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F2ADB020-F3FE-7234-CBB8-6188B1E4BD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30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CB6A27F-2F7C-1C69-976C-5AA61AF2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1BA12BB-52F0-DEB9-F010-DEAB27CCE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9B84B39-A036-5FEF-199B-B92BC3FA2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74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743BC04-1F61-E7DA-ABC7-3F3480744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9FE960EA-EEDB-3D72-0A02-C80CA1214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07874F9-0AA8-B98A-260B-284796333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296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F2AA4ED-6CF8-A067-7349-9B8FF1F6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5BD6172-83DC-BCC7-EFA1-047C41E0A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7C843BF-D477-6549-F294-54B4ACAB8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92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8ECDCA5-9D76-79B1-F981-5CFB43D1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CC498F-A742-9399-F44C-352100629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E12821B-7658-DB7C-C496-7C1122508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369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A507E42-D4C3-9DE7-1838-22B3F7114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0A8D9578-F708-80AE-B55F-A63F78A7A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CE77691-C4DF-AF7D-96B6-172A9BFEE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533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8C90F6B-B420-E41A-9903-E51BC6F33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88AB2BC0-50CE-5CD5-29E2-C0073B23C0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2D10E132-FB80-EDDC-7A14-B8E5AAAAF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323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A46F12C-0581-C8B7-684F-04449548C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9B50B81-76EB-1A08-2C9B-83336C0DA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32D4F4E-0400-74A0-EB80-69DFE869E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299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E5CB84F-97CF-C10E-5E17-997E17190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1A0C94D6-2150-C2CF-8396-386141296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18124C7-23AF-F44D-C89A-1277CA1B1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044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80C79E4-3BD4-5BB3-9BC8-99322B78F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F56C8A7-4D41-E8B9-4E42-218003C6B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071A2D7-E0C3-5F18-88D9-67A1EEF27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892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03193564-9EDF-074E-DC85-31FC02D39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4FEE31D-1EBF-F0D1-D116-57CF2917C4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EADB547-A8DF-6727-D979-1EBA66C3E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42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62807DF-A44A-79CD-038D-F3F50EF90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9F340DC1-A99F-2AAA-82BD-C88A5E0930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F60DC823-A142-F652-AD87-215C07EAC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641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8388458-83CE-1337-7566-F72F1B47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02CA847-5A02-3407-6CFB-4A1C4C5AF0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C9AFFE4-B2DF-8154-30F4-FB7E6B0E0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867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6873DD01-B491-B655-5A3B-9CAEF6B04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31CFC43-8F34-B5BE-9915-A54450A40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5E861193-C633-7368-786C-280506580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9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6B8213C-E77F-E6D1-2404-074488ED5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67AE528-C7EB-2650-F042-E73564E76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64FD5B4-AA6A-62D4-F3AC-445A0AC8C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3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20BF733-63E1-40D0-78CF-42A4146D2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478285EA-0056-859C-3A84-5ABD370A05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5333BE94-A9DE-7BE1-A74A-5CD7CD078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066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8C8719B-91A6-7AC1-E44C-C578E54C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A7543F-27A8-DC79-CB15-6224D8397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8CC05B3-8119-04C6-B334-3AB53514B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17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2ED77BE-968B-30EE-4166-F25787E42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577B1D3-622B-B6DE-C558-3FF88FC47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9812C90-999C-A97E-FCDB-E83F3F739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732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31F6FA0-8EEB-8B6F-E53D-92E573A2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8E13420-3E41-1E10-EC18-6C84647DA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9970629-C786-A6E1-F826-0B2954C55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758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924EE4A-098F-DA8C-48C3-B347DFC86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DD08076-6885-124E-FD24-05017465E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CAEC63E-FEC2-5226-13D4-FA8D1F7566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079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E8EC54F-F6D4-557E-D586-B7970570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03529D18-4668-E388-5C8B-956B581DD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2A62977-873B-2E8F-B96C-2D354A286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57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5F6C212-2DD2-9247-0F1A-4825C31EB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7868282-DF18-AD47-3295-FD29492BC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AEBBF9B-951C-B1E1-DF31-3BC211F358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4108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0AE15EC3-D6B7-D667-791E-4557A539E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EB428FA-8D5F-5940-1818-4B66FBC82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FABCE6B-4AA6-58E2-A4DD-9FC0DDFD8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9488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DBAACCB-C03F-553E-1F66-FBF52BD8C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6197975-1F52-C672-5125-E3D3FA00E9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0AC8DC8-8F4C-6BE0-61CB-E4C0B979F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273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56E180D-E005-EF01-8991-3AD03CB7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C4E85B5-DB09-8789-4753-A0B88A8244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6199E07-71B9-ED16-3E33-099B0C5CF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41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 dall’antichità, l’uomo ha sempre avuto la necessità di capire la propria posizione sulla Terra, soprattutto per motivi di navigazione. Nel tempo, vi sono stati diversi metodi e tecnologie utilizzate per la geolocalizzazione, alcuni sicuramente più precisi di altri: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 parte dalle Costellazioni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Bussole e </a:t>
            </a:r>
            <a:r>
              <a:rPr lang="it-IT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vivrecard</a:t>
            </a:r>
            <a:endParaRPr lang="it-IT"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Mappe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 le tecnologie più recenti è stato introdotto il GPS a scopo militare e civile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Per arrivare, infine, al futuro della geolocalizzazione grazie agli sviluppi nel campo dell’IoT, con dispositivi interconnessi tra loro dalla quale è possibile recuperare informazioni utili per lo sviluppo di algoritmi efficienti per, appunto, la geolocalizzazione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EA3BBAA-6985-61DE-EBC8-D2307E744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B5B955A-5EBF-F212-EAFE-02B454ED98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94702DA-F740-AB8B-FD22-7F5D5235E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1303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2AF10CD-103B-32EC-BD5A-4E8FC39F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AAD4E8A-1AE0-9CC9-1944-2E1851B0A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F7B6890B-0617-7DAA-CEC7-DC8C12E4C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944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93E5041-7507-B787-5DE0-D10E72EB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1240DD0-63CA-C27D-8087-82FF7F142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CCD1688-0F43-AE17-B797-AE968D274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98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76E8364-BBBC-5E06-DA97-2167EC90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10153CF-7C1A-45D5-272C-3EBC39700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8055330-8031-5C9B-BD23-BF6574E374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53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D3DC8B5-C1BF-86BF-70E4-B0E60C2B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098C848-373B-823B-A862-13A9587AE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19AFE53-C098-8B19-DCAE-51D22FB1EA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5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1883834-133C-45D0-DF82-05716221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AC26DE9-EAEE-1AC3-07A8-290975368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0862909-C56B-E921-2853-D20A59E41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581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4948CAD-C0A5-B83E-0136-F1B2CA0B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A681D90-76FD-D2DF-5969-40B7EB3E6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8E9B6F0-1231-61C5-40C6-7E42A19C5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5931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1027537-1452-78CA-F51D-46CBCEA9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4051F0B-C921-7178-75E6-4F82C3E58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9E4EA16-EB5E-38FD-D1C2-18745B8AA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9976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8A5AF2B0-98B4-26E2-4821-DCDEAEED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8FD4073-5885-E7E0-950B-CEDBC0FF2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6FAD418-8464-4298-76BA-7D570BE0A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17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5ACC6DE-B165-7999-FC42-4A056061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D5960C9-6AB4-ECAE-0B9D-30B39B217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BC8EA80-1F0F-AD1E-A92C-5E86F1A4B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66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D0709A4-B01A-A15C-9911-FE0366837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45C888BC-BB8F-79DC-97DA-26259BEAC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53ECF1F-D3A5-0A3B-3BCF-771BF41C7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 dall’antichità, l’uomo ha sempre avuto la necessità di capire la propria posizione sulla Terra, soprattutto per motivi di navigazione. Nel tempo, vi sono stati diversi metodi e tecnologie utilizzate per la geolocalizzazione, alcuni sicuramente più precisi di altri: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 parte dalle Costellazioni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Bussole e </a:t>
            </a:r>
            <a:r>
              <a:rPr lang="it-IT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vivrecard</a:t>
            </a:r>
            <a:endParaRPr lang="it-IT"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Mappe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 le tecnologie più recenti è stato introdotto il GPS a scopo militare e civile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Per arrivare, infine, al futuro della geolocalizzazione grazie agli sviluppi nel campo dell’IoT, con dispositivi interconnessi tra loro dalla quale è possibile recuperare informazioni utili per lo sviluppo di algoritmi efficienti per, appunto, la geolocalizzazione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58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E5CDCEBB-663A-61C4-330B-019D2284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B07085C-7964-27B5-1DA2-9E906DEC9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BF07649F-17E2-25BB-EC5A-9B620A5855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2162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921E9F3-9414-E9B7-23D5-AEE87CE2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4EBEA7D-3F0B-9637-047F-8B135E68A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3CB1A90-73A8-4C0A-232F-5B8F014AD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580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98A7A48-9319-0A99-AAAC-693DFD0D9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14D9AC05-797B-49E5-A69F-BB150C94C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FF0D40D-ACFA-F871-5CD3-8CE3BF8925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0631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05B98596-D257-7717-6FC3-86F4CBBB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95F3D1F5-44C2-19D3-093D-6158452A1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80F7574-B6F5-8141-1B69-F0CCB8563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0123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E3744DD3-A7A2-33E1-815E-4D63DE32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76DC918-9588-ED7F-32D6-5FF11557E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816BB35-34F7-DCC4-8E75-5B0E121FE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722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B29F4AED-15FE-FACC-D5A3-CC279D37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D6BBDEE-8B24-FC59-A7A0-6B2FB34B3F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8072FD47-3EBF-2AE5-DDFF-A9CC032654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918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1195873-ADC4-9F6B-35BE-A4A7347A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843FA0E9-5ACC-A450-DD17-C354745B96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5881CEE-083F-5A3F-39F5-90A896293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1818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63FAC6DE-3012-556F-1FF6-E28F05964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1948B42-433A-9A0B-D70B-885C0952C0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8199D8E-5438-EEF7-EA4C-CC6E90064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407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6ABC24E-6AC9-23C7-7965-0F97B660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EA5BF8A-7546-92F3-7E6E-519CCBCB7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29C825A-B2C9-4F86-2FFE-B6CB0ACA8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Esito 1: Gli stimatori provati offrono stime migliorative negli scenari A e C rispetto a P1, ma peggiori nello scenario B.</a:t>
            </a:r>
          </a:p>
        </p:txBody>
      </p:sp>
    </p:spTree>
    <p:extLst>
      <p:ext uri="{BB962C8B-B14F-4D97-AF65-F5344CB8AC3E}">
        <p14:creationId xmlns:p14="http://schemas.microsoft.com/office/powerpoint/2010/main" val="3062011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3AF5A1E-AF66-0DB8-5B61-7517121F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B0B51015-D3E6-06FD-C361-7F794BA37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B9BAD03-ACEA-AC33-40A9-E0D30AECA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0973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E3EED0D7-91D1-7490-276C-FCC44105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BE291B5D-B20E-8224-629E-17D43FDE8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1546229-A79A-27CE-2352-1B9959EB16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 dall’antichità, l’uomo ha sempre avuto la necessità di capire la propria posizione sulla Terra, soprattutto per motivi di navigazione. Nel tempo, vi sono stati diversi metodi e tecnologie utilizzate per la geolocalizzazione, alcuni sicuramente più precisi di altri: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 parte dalle Costellazioni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Bussole e </a:t>
            </a:r>
            <a:r>
              <a:rPr lang="it-IT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vivrecard</a:t>
            </a:r>
            <a:endParaRPr lang="it-IT"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Mappe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 le tecnologie più recenti è stato introdotto il GPS a scopo militare e civile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Per arrivare, infine, al futuro della geolocalizzazione grazie agli sviluppi nel campo dell’IoT, con dispositivi interconnessi tra loro dalla quale è possibile recuperare informazioni utili per lo sviluppo di algoritmi efficienti per, appunto, la geolocalizzazione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595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C1B1790-2F8E-B94B-3F20-795DA32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B5BF52-2BA1-9128-2152-C0A1DC108D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64BE893-51FD-2429-3EB5-4A1B0BBA5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61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456299DE-496C-46D0-4FE6-E4C7FA76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482B2D9F-FA5F-4AFF-2CC6-4BDCC564A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ABC5214-9BAE-5427-3442-8708A9C24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518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E3D37B3-E5CB-9574-5544-2FCFF66B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1063C74B-377E-56E4-0AA4-3F189BD6C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6333D92-57C7-704A-83B2-0BB11251E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95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1" r:id="rId4"/>
    <p:sldLayoutId id="2147483676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it/Raspberry-Zero-Wireless-modello-2017/dp/B06XFZC3BX/ref=sr_1_7?adgrpid=1227055293690258&amp;hvadid=76691120286321&amp;hvbmt=be&amp;hvdev=c&amp;hvlocphy=1866&amp;hvnetw=o&amp;hvqmt=e&amp;hvtargid=kwd-76691194600324%3Aloc-93&amp;hydadcr=26136_1982921&amp;keywords=raspberry+pi+zero+w&amp;qid=1706695346&amp;sr=8-7" TargetMode="External"/><Relationship Id="rId3" Type="http://schemas.openxmlformats.org/officeDocument/2006/relationships/image" Target="../media/image8.jpg"/><Relationship Id="rId7" Type="http://schemas.openxmlformats.org/officeDocument/2006/relationships/hyperlink" Target="https://www.amazon.it/Connecting-RTL8812BU-Adattatore-1200Mbps-Windows10/dp/B078NSSM7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mazon.it/Raspberry-Pi-4595-Modello-4GB/dp/B09TTNF8BT/ref=sr_1_5?adgrpid=1238050412446204&amp;hvadid=77378316014079&amp;hvbmt=be&amp;hvdev=c&amp;hvlocphy=1866&amp;hvnetw=o&amp;hvqmt=e&amp;hvtargid=kwd-77378396338826%3Aloc-93&amp;hydadcr=26112_1998148&amp;keywords=raspberry+pi+4+model+b&amp;qid=1706694943&amp;sr=8-5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60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660.png"/><Relationship Id="rId7" Type="http://schemas.openxmlformats.org/officeDocument/2006/relationships/image" Target="../media/image3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720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jp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69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87.png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3" Type="http://schemas.openxmlformats.org/officeDocument/2006/relationships/image" Target="../media/image850.png"/><Relationship Id="rId7" Type="http://schemas.openxmlformats.org/officeDocument/2006/relationships/image" Target="../media/image92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jpg"/><Relationship Id="rId5" Type="http://schemas.openxmlformats.org/officeDocument/2006/relationships/image" Target="../media/image870.png"/><Relationship Id="rId4" Type="http://schemas.openxmlformats.org/officeDocument/2006/relationships/image" Target="../media/image8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3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mgcarofano/hybrid-wifi-blt-rss-dataset-estimato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20000" y="776973"/>
            <a:ext cx="4160700" cy="2400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bg2">
                    <a:lumMod val="10000"/>
                  </a:schemeClr>
                </a:solidFill>
              </a:rPr>
              <a:t>Localization</a:t>
            </a: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2">
                    <a:lumMod val="10000"/>
                  </a:schemeClr>
                </a:solidFill>
              </a:rPr>
              <a:t>using</a:t>
            </a: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2">
                    <a:lumMod val="10000"/>
                  </a:schemeClr>
                </a:solidFill>
              </a:rPr>
              <a:t>Hybrid</a:t>
            </a: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 Wi-Fi / Bluetooth RSS dataset estimator</a:t>
            </a:r>
            <a:r>
              <a:rPr lang="e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sz="4800" b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720000" y="3132000"/>
            <a:ext cx="4160700" cy="1482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Docente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Domenico </a:t>
            </a:r>
            <a:r>
              <a:rPr lang="en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Ciuonzo</a:t>
            </a:r>
            <a:endParaRPr lang="en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Studenti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indent="0"/>
            <a:r>
              <a:rPr lang="it-IT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Mario Gabriele Carofano</a:t>
            </a:r>
          </a:p>
          <a:p>
            <a:pPr marL="0" indent="0"/>
            <a:r>
              <a:rPr lang="it-IT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Oleksandr </a:t>
            </a:r>
            <a:r>
              <a:rPr lang="it-IT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Sosovskyy</a:t>
            </a:r>
            <a:endParaRPr lang="it-IT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48" name="Google Shape;348;p36"/>
          <p:cNvSpPr/>
          <p:nvPr/>
        </p:nvSpPr>
        <p:spPr>
          <a:xfrm rot="10800000" flipH="1">
            <a:off x="8492525" y="-19272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551745" y="32678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606686" y="25473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7103477" y="-1533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6684072" y="31846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6109895" y="1194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36"/>
          <p:cNvSpPr/>
          <p:nvPr/>
        </p:nvSpPr>
        <p:spPr>
          <a:xfrm>
            <a:off x="6109895" y="697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>
            <a:off x="7587339" y="11940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5634170" y="-42862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7017892" y="207505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5193798" y="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8068891" y="162220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 rot="10800000" flipH="1">
            <a:off x="5115337" y="36559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10800000" flipH="1">
            <a:off x="6606680" y="39247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6"/>
          <p:cNvSpPr/>
          <p:nvPr/>
        </p:nvSpPr>
        <p:spPr>
          <a:xfrm rot="10800000" flipH="1">
            <a:off x="7178797" y="353334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 rot="10800000" flipH="1">
            <a:off x="6606686" y="4609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/>
          <p:nvPr/>
        </p:nvSpPr>
        <p:spPr>
          <a:xfrm rot="10800000" flipH="1">
            <a:off x="5526543" y="41283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8117298" y="28522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8172542" y="30360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424;p39">
            <a:extLst>
              <a:ext uri="{FF2B5EF4-FFF2-40B4-BE49-F238E27FC236}">
                <a16:creationId xmlns:a16="http://schemas.microsoft.com/office/drawing/2014/main" id="{4DFD2505-E11B-FD87-D9D0-C1C5505574EA}"/>
              </a:ext>
            </a:extLst>
          </p:cNvPr>
          <p:cNvCxnSpPr/>
          <p:nvPr/>
        </p:nvCxnSpPr>
        <p:spPr>
          <a:xfrm>
            <a:off x="828313" y="82800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5" grpId="0" build="p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3" grpId="0" animBg="1"/>
      <p:bldP spid="364" grpId="0" animBg="1"/>
      <p:bldP spid="365" grpId="0" animBg="1"/>
      <p:bldP spid="366" grpId="0" animBg="1"/>
      <p:bldP spid="36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385E81B-9AB6-45B9-31AF-AE8A03D1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4CAEEAC2-7358-B32A-374A-AF6B9783C555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7579912-1F7F-74AA-0A69-ABE7D8A8D9A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2D84FFD-0DD1-724D-9A8D-A27F9F470BF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063E9F2-7092-75EB-B05B-B54227A4552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20C6B52-D74C-8A87-5B4E-9E826AFEC38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68BD7370-AA37-C9C6-A350-90B47A4B1AC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529C914-DD7A-30C9-0149-A1D73017294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F7E8B857-F4FA-A554-1DE9-CF9F76B7CCE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0215861-61A3-CFE2-417F-F19D2D205E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1E38E313-E534-535C-4A40-C641CF5418F9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A8221D3-1D52-24CD-411A-F6C775AFBBA0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CAD60A0-57FE-4F30-4239-C7012E0F12C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490437E9-7B58-4DBC-5777-B3726B991D89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CA43DB81-AAD3-6A5E-F6F3-A630831564E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1901751F-5656-9F47-E3AA-E69A11BFE83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D2B9DDC1-4EB6-35CB-D301-024C23826D58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92AB38BB-C0ED-A5AE-41CA-656A158D259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A9D3CD86-9467-53DC-E5EC-8923AEFFE0E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2FEDB1BE-79AA-F16C-3161-3BC119DAC6F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41E468E9-2529-74C2-6DF0-ACF7828830C7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168515BF-AB44-9958-0953-46C2DE16AF1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1243FEEA-4C9B-A8E4-D6DA-4C6DFBA1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20" name="!!task4">
            <a:extLst>
              <a:ext uri="{FF2B5EF4-FFF2-40B4-BE49-F238E27FC236}">
                <a16:creationId xmlns:a16="http://schemas.microsoft.com/office/drawing/2014/main" id="{33ABB3EF-AB63-8663-8574-7068277A31D4}"/>
              </a:ext>
            </a:extLst>
          </p:cNvPr>
          <p:cNvGrpSpPr/>
          <p:nvPr/>
        </p:nvGrpSpPr>
        <p:grpSpPr>
          <a:xfrm>
            <a:off x="1954516" y="1535469"/>
            <a:ext cx="2241037" cy="2509736"/>
            <a:chOff x="2154293" y="1144421"/>
            <a:chExt cx="2241037" cy="2509736"/>
          </a:xfrm>
        </p:grpSpPr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00C00F0E-3980-5711-BE59-340B236F16A6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T4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D6418122-7FB0-24A4-09A0-16C956760B25}"/>
                </a:ext>
              </a:extLst>
            </p:cNvPr>
            <p:cNvSpPr txBox="1"/>
            <p:nvPr/>
          </p:nvSpPr>
          <p:spPr>
            <a:xfrm>
              <a:off x="2154293" y="2322716"/>
              <a:ext cx="2241037" cy="1331441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Sviluppo degli stimatori WLLS alternativi, proposti in «P2».</a:t>
              </a:r>
            </a:p>
          </p:txBody>
        </p:sp>
        <p:grpSp>
          <p:nvGrpSpPr>
            <p:cNvPr id="2" name="Google Shape;1252;p71">
              <a:extLst>
                <a:ext uri="{FF2B5EF4-FFF2-40B4-BE49-F238E27FC236}">
                  <a16:creationId xmlns:a16="http://schemas.microsoft.com/office/drawing/2014/main" id="{6E8EDB2C-C24A-08A2-00BC-8315B40AAEAC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6" name="Google Shape;1253;p71">
                <a:extLst>
                  <a:ext uri="{FF2B5EF4-FFF2-40B4-BE49-F238E27FC236}">
                    <a16:creationId xmlns:a16="http://schemas.microsoft.com/office/drawing/2014/main" id="{68AD5AE5-47EE-B51D-2C1F-763F12F418A0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54;p71">
                <a:extLst>
                  <a:ext uri="{FF2B5EF4-FFF2-40B4-BE49-F238E27FC236}">
                    <a16:creationId xmlns:a16="http://schemas.microsoft.com/office/drawing/2014/main" id="{686788A8-0666-F4EC-FFDC-5CE0CB8FCA9D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55;p71">
                <a:extLst>
                  <a:ext uri="{FF2B5EF4-FFF2-40B4-BE49-F238E27FC236}">
                    <a16:creationId xmlns:a16="http://schemas.microsoft.com/office/drawing/2014/main" id="{63AAFA1B-76B8-30BB-97E3-AB7248611536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56;p71">
                <a:extLst>
                  <a:ext uri="{FF2B5EF4-FFF2-40B4-BE49-F238E27FC236}">
                    <a16:creationId xmlns:a16="http://schemas.microsoft.com/office/drawing/2014/main" id="{F4284206-AF54-E47D-1541-88A32A62B415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57;p71">
                <a:extLst>
                  <a:ext uri="{FF2B5EF4-FFF2-40B4-BE49-F238E27FC236}">
                    <a16:creationId xmlns:a16="http://schemas.microsoft.com/office/drawing/2014/main" id="{EDBECED9-5FE4-5282-01C5-C31A96A0DBC8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58;p71">
                <a:extLst>
                  <a:ext uri="{FF2B5EF4-FFF2-40B4-BE49-F238E27FC236}">
                    <a16:creationId xmlns:a16="http://schemas.microsoft.com/office/drawing/2014/main" id="{E17FFC1F-50C1-B142-9125-ED0ED31817B9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59;p71">
                <a:extLst>
                  <a:ext uri="{FF2B5EF4-FFF2-40B4-BE49-F238E27FC236}">
                    <a16:creationId xmlns:a16="http://schemas.microsoft.com/office/drawing/2014/main" id="{9BDBD71B-9CF3-B799-1409-4EA6FCC65FEB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60;p71">
                <a:extLst>
                  <a:ext uri="{FF2B5EF4-FFF2-40B4-BE49-F238E27FC236}">
                    <a16:creationId xmlns:a16="http://schemas.microsoft.com/office/drawing/2014/main" id="{85359C3C-C9B2-AFB6-EDFE-382D946EB277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!!task5">
            <a:extLst>
              <a:ext uri="{FF2B5EF4-FFF2-40B4-BE49-F238E27FC236}">
                <a16:creationId xmlns:a16="http://schemas.microsoft.com/office/drawing/2014/main" id="{E5A53317-9A5E-FA71-D09B-177CE4D6C48B}"/>
              </a:ext>
            </a:extLst>
          </p:cNvPr>
          <p:cNvGrpSpPr/>
          <p:nvPr/>
        </p:nvGrpSpPr>
        <p:grpSpPr>
          <a:xfrm>
            <a:off x="4231010" y="1535469"/>
            <a:ext cx="2241037" cy="2509736"/>
            <a:chOff x="2154293" y="1144421"/>
            <a:chExt cx="2241037" cy="2509736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67B34C1E-3490-E371-2A77-E5E8F9CE76DE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T5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A0F79531-4FD5-BC9A-6B3D-0BE9D6D0D4EF}"/>
                </a:ext>
              </a:extLst>
            </p:cNvPr>
            <p:cNvSpPr txBox="1"/>
            <p:nvPr/>
          </p:nvSpPr>
          <p:spPr>
            <a:xfrm>
              <a:off x="2154293" y="2322716"/>
              <a:ext cx="2241037" cy="1331441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Sviluppo di uno stimatore ML,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come consigliato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in «P4».</a:t>
              </a:r>
            </a:p>
          </p:txBody>
        </p:sp>
        <p:grpSp>
          <p:nvGrpSpPr>
            <p:cNvPr id="24" name="Google Shape;1252;p71">
              <a:extLst>
                <a:ext uri="{FF2B5EF4-FFF2-40B4-BE49-F238E27FC236}">
                  <a16:creationId xmlns:a16="http://schemas.microsoft.com/office/drawing/2014/main" id="{AB7A95BB-0A8F-FD53-5BEC-85A7ADE6A733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25" name="Google Shape;1253;p71">
                <a:extLst>
                  <a:ext uri="{FF2B5EF4-FFF2-40B4-BE49-F238E27FC236}">
                    <a16:creationId xmlns:a16="http://schemas.microsoft.com/office/drawing/2014/main" id="{3A05212D-4B83-3D8F-B8A2-4C0834798D61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54;p71">
                <a:extLst>
                  <a:ext uri="{FF2B5EF4-FFF2-40B4-BE49-F238E27FC236}">
                    <a16:creationId xmlns:a16="http://schemas.microsoft.com/office/drawing/2014/main" id="{BA95FB12-DC41-F06F-3FA7-C197416E4F38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55;p71">
                <a:extLst>
                  <a:ext uri="{FF2B5EF4-FFF2-40B4-BE49-F238E27FC236}">
                    <a16:creationId xmlns:a16="http://schemas.microsoft.com/office/drawing/2014/main" id="{A463990D-96AF-1B7F-18C1-B1A74A1DCD29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56;p71">
                <a:extLst>
                  <a:ext uri="{FF2B5EF4-FFF2-40B4-BE49-F238E27FC236}">
                    <a16:creationId xmlns:a16="http://schemas.microsoft.com/office/drawing/2014/main" id="{D8CDD2D3-D281-721E-193D-8561D0B2BCE8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57;p71">
                <a:extLst>
                  <a:ext uri="{FF2B5EF4-FFF2-40B4-BE49-F238E27FC236}">
                    <a16:creationId xmlns:a16="http://schemas.microsoft.com/office/drawing/2014/main" id="{77DC6BA3-9753-193B-3B88-D1CA46C3B435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58;p71">
                <a:extLst>
                  <a:ext uri="{FF2B5EF4-FFF2-40B4-BE49-F238E27FC236}">
                    <a16:creationId xmlns:a16="http://schemas.microsoft.com/office/drawing/2014/main" id="{892C4AF1-5856-FD88-82AA-BDD4E056EB38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59;p71">
                <a:extLst>
                  <a:ext uri="{FF2B5EF4-FFF2-40B4-BE49-F238E27FC236}">
                    <a16:creationId xmlns:a16="http://schemas.microsoft.com/office/drawing/2014/main" id="{50BFD62E-9D4A-A17A-6292-8DCB5DF86E06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60;p71">
                <a:extLst>
                  <a:ext uri="{FF2B5EF4-FFF2-40B4-BE49-F238E27FC236}">
                    <a16:creationId xmlns:a16="http://schemas.microsoft.com/office/drawing/2014/main" id="{6C6D2F1D-BF32-465F-FAF9-E5D9AEEFF433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!!task6">
            <a:extLst>
              <a:ext uri="{FF2B5EF4-FFF2-40B4-BE49-F238E27FC236}">
                <a16:creationId xmlns:a16="http://schemas.microsoft.com/office/drawing/2014/main" id="{C0D0E676-F2FA-8ECD-372B-0698DAD94BF6}"/>
              </a:ext>
            </a:extLst>
          </p:cNvPr>
          <p:cNvGrpSpPr/>
          <p:nvPr/>
        </p:nvGrpSpPr>
        <p:grpSpPr>
          <a:xfrm>
            <a:off x="6507504" y="1535469"/>
            <a:ext cx="2241037" cy="2509737"/>
            <a:chOff x="2154293" y="1144421"/>
            <a:chExt cx="2241037" cy="250973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DE99ECE6-89D4-B4D9-F9BD-B8A00DFAA8CF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T6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9DD039C9-71ED-E756-E0C1-AF885012643B}"/>
                </a:ext>
              </a:extLst>
            </p:cNvPr>
            <p:cNvSpPr txBox="1"/>
            <p:nvPr/>
          </p:nvSpPr>
          <p:spPr>
            <a:xfrm>
              <a:off x="2154293" y="2387350"/>
              <a:ext cx="2241037" cy="1266808"/>
            </a:xfrm>
            <a:prstGeom prst="rect">
              <a:avLst/>
            </a:prstGeom>
            <a:noFill/>
          </p:spPr>
          <p:txBody>
            <a:bodyPr wrap="square" t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Confronto delle prestazioni ottenute dallo stesso stimatore in scenari diversi.</a:t>
              </a:r>
            </a:p>
          </p:txBody>
        </p:sp>
        <p:grpSp>
          <p:nvGrpSpPr>
            <p:cNvPr id="57" name="Google Shape;1252;p71">
              <a:extLst>
                <a:ext uri="{FF2B5EF4-FFF2-40B4-BE49-F238E27FC236}">
                  <a16:creationId xmlns:a16="http://schemas.microsoft.com/office/drawing/2014/main" id="{27ACF011-762C-D9D3-2C6F-76B009B1E668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58" name="Google Shape;1253;p71">
                <a:extLst>
                  <a:ext uri="{FF2B5EF4-FFF2-40B4-BE49-F238E27FC236}">
                    <a16:creationId xmlns:a16="http://schemas.microsoft.com/office/drawing/2014/main" id="{9481DB4A-A294-6E3E-9521-C0813A9A63A0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54;p71">
                <a:extLst>
                  <a:ext uri="{FF2B5EF4-FFF2-40B4-BE49-F238E27FC236}">
                    <a16:creationId xmlns:a16="http://schemas.microsoft.com/office/drawing/2014/main" id="{DE7C90D9-4D60-58FF-F4AF-76F3D7D2F51C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55;p71">
                <a:extLst>
                  <a:ext uri="{FF2B5EF4-FFF2-40B4-BE49-F238E27FC236}">
                    <a16:creationId xmlns:a16="http://schemas.microsoft.com/office/drawing/2014/main" id="{DDD11E9C-A999-0BE1-C0E8-AFC53D2FBFDE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56;p71">
                <a:extLst>
                  <a:ext uri="{FF2B5EF4-FFF2-40B4-BE49-F238E27FC236}">
                    <a16:creationId xmlns:a16="http://schemas.microsoft.com/office/drawing/2014/main" id="{07760BF2-5D34-F75E-BBDA-894B280865F0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57;p71">
                <a:extLst>
                  <a:ext uri="{FF2B5EF4-FFF2-40B4-BE49-F238E27FC236}">
                    <a16:creationId xmlns:a16="http://schemas.microsoft.com/office/drawing/2014/main" id="{90516FD8-CB86-7751-E67A-E1FA8272B318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58;p71">
                <a:extLst>
                  <a:ext uri="{FF2B5EF4-FFF2-40B4-BE49-F238E27FC236}">
                    <a16:creationId xmlns:a16="http://schemas.microsoft.com/office/drawing/2014/main" id="{9C221863-0542-E7BE-10B5-17EC8C302E77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59;p71">
                <a:extLst>
                  <a:ext uri="{FF2B5EF4-FFF2-40B4-BE49-F238E27FC236}">
                    <a16:creationId xmlns:a16="http://schemas.microsoft.com/office/drawing/2014/main" id="{793CE852-07D9-339A-516F-C47E0A3C3F03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260;p71">
                <a:extLst>
                  <a:ext uri="{FF2B5EF4-FFF2-40B4-BE49-F238E27FC236}">
                    <a16:creationId xmlns:a16="http://schemas.microsoft.com/office/drawing/2014/main" id="{70A4E63D-F8AC-0653-6C83-C69CEEBD3F67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985D7ABA-5BDA-D799-9FB9-CB7060A1DCFA}"/>
              </a:ext>
            </a:extLst>
          </p:cNvPr>
          <p:cNvSpPr txBox="1"/>
          <p:nvPr/>
        </p:nvSpPr>
        <p:spPr>
          <a:xfrm>
            <a:off x="2362975" y="4641820"/>
            <a:ext cx="6421024" cy="3756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P2 - Linear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least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squares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in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sensor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networks </a:t>
            </a: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P4 -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Handbook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of position location </a:t>
            </a: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72CD38F0-AE0B-F55D-EB9C-C5EEAECACCF2}"/>
              </a:ext>
            </a:extLst>
          </p:cNvPr>
          <p:cNvCxnSpPr>
            <a:cxnSpLocks/>
          </p:cNvCxnSpPr>
          <p:nvPr/>
        </p:nvCxnSpPr>
        <p:spPr>
          <a:xfrm flipH="1">
            <a:off x="4224615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4F5DA8BD-5E80-C9D2-EB27-9E95BEEE5510}"/>
              </a:ext>
            </a:extLst>
          </p:cNvPr>
          <p:cNvCxnSpPr>
            <a:cxnSpLocks/>
          </p:cNvCxnSpPr>
          <p:nvPr/>
        </p:nvCxnSpPr>
        <p:spPr>
          <a:xfrm flipH="1">
            <a:off x="6570542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7D0DD51-C1AF-8D7D-030B-1B084809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0AA587C-E073-5EA1-8832-0B72BB432DC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E74F7E3-9A33-A4A2-2D0B-203DB9F7768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0231C0AC-1C8C-BF07-C32F-C7DB49A4FA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B7AF454-BC75-C704-9E8F-D9036B17671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627F23E-905A-79A7-4EFF-BAA397AF31D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62E19F7-D455-54D3-F985-73B5802F86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14116D94-465D-DEF0-3EF2-DF2A6F89BC2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5F26C8F-664B-745C-3E32-E318211D4A1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AE3C605-192F-A3A1-4A89-930F28FFC45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FC4AD1D-B8A8-B297-1F52-1CD32879639C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480BE75-BC7B-B1B0-6F30-D92FD9978CB3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B49AFCD-10CE-40DA-5250-ABB35F8D9B0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2F5751B-637B-3514-452D-3AD11725A542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23CDA3D-E7D6-2D9C-FEF4-C0432843FCD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B1349A0D-C5D8-FC43-EDF6-61EE6E9EF1C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A28556D-D12F-031C-AB78-623F60E6CB61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C0DA7830-916D-D336-58FD-333EE50AA260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6CA32C7-0BD2-B6FE-A35A-BA66FE4C20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7EDB457F-76AB-7242-2EA8-EE4FDA52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Hardware</a:t>
            </a:r>
          </a:p>
        </p:txBody>
      </p:sp>
      <p:grpSp>
        <p:nvGrpSpPr>
          <p:cNvPr id="2" name="!!capitolo2">
            <a:extLst>
              <a:ext uri="{FF2B5EF4-FFF2-40B4-BE49-F238E27FC236}">
                <a16:creationId xmlns:a16="http://schemas.microsoft.com/office/drawing/2014/main" id="{84417D05-F846-04CF-8A3A-5BB520AC175A}"/>
              </a:ext>
            </a:extLst>
          </p:cNvPr>
          <p:cNvGrpSpPr/>
          <p:nvPr/>
        </p:nvGrpSpPr>
        <p:grpSpPr>
          <a:xfrm>
            <a:off x="-180000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86020799-AAA5-2CA3-FF43-7026F9ED79E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FC9412A8-7106-86FC-5CAD-1B1140D0046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7868AE3-F2A0-BDC2-EFD7-C1635C8B400D}"/>
              </a:ext>
            </a:extLst>
          </p:cNvPr>
          <p:cNvSpPr/>
          <p:nvPr/>
        </p:nvSpPr>
        <p:spPr>
          <a:xfrm>
            <a:off x="2160000" y="1259999"/>
            <a:ext cx="3227546" cy="3168877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20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Target</a:t>
            </a:r>
            <a:endParaRPr lang="it-IT" sz="1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  <a:p>
            <a:pPr algn="ctr">
              <a:spcBef>
                <a:spcPts val="17000"/>
              </a:spcBef>
            </a:pPr>
            <a:r>
              <a:rPr lang="it-IT" sz="1200" i="1" dirty="0" err="1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Raspberry</a:t>
            </a:r>
            <a:r>
              <a:rPr lang="it-IT" sz="12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Pi 4 Modello B</a:t>
            </a:r>
          </a:p>
          <a:p>
            <a:pPr algn="ctr"/>
            <a: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(con </a:t>
            </a:r>
            <a:r>
              <a:rPr lang="it-IT" sz="1100" i="1" dirty="0" err="1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adatattore</a:t>
            </a:r>
            <a: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esterno </a:t>
            </a:r>
            <a:r>
              <a:rPr lang="it-IT" sz="1100" i="1" dirty="0" err="1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Realtek</a:t>
            </a:r>
            <a:b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RTL8812BU USB WiFi)</a:t>
            </a:r>
            <a:endParaRPr lang="it-IT" i="1" dirty="0">
              <a:solidFill>
                <a:schemeClr val="bg2">
                  <a:lumMod val="10000"/>
                </a:schemeClr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101E71C-16DD-98D6-FA54-A75581F6AFC7}"/>
              </a:ext>
            </a:extLst>
          </p:cNvPr>
          <p:cNvSpPr/>
          <p:nvPr/>
        </p:nvSpPr>
        <p:spPr>
          <a:xfrm>
            <a:off x="5556453" y="1259999"/>
            <a:ext cx="3227546" cy="3168877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t"/>
          <a:lstStyle/>
          <a:p>
            <a:pPr lvl="0" algn="ctr"/>
            <a:r>
              <a:rPr lang="it-IT" sz="2000" b="1" dirty="0">
                <a:solidFill>
                  <a:srgbClr val="AFC7FF">
                    <a:lumMod val="10000"/>
                  </a:srgb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Anchor</a:t>
            </a:r>
            <a:endParaRPr lang="it-IT" sz="1600" b="1" dirty="0">
              <a:solidFill>
                <a:srgbClr val="AFC7FF">
                  <a:lumMod val="10000"/>
                </a:srgb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  <a:p>
            <a:pPr algn="ctr">
              <a:spcBef>
                <a:spcPts val="18200"/>
              </a:spcBef>
            </a:pPr>
            <a:r>
              <a:rPr lang="it-IT" sz="1200" i="1" dirty="0" err="1">
                <a:solidFill>
                  <a:srgbClr val="AFC7FF">
                    <a:lumMod val="10000"/>
                  </a:srgb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Raspberry</a:t>
            </a:r>
            <a:r>
              <a:rPr lang="it-IT" sz="1200" i="1" dirty="0">
                <a:solidFill>
                  <a:srgbClr val="AFC7FF">
                    <a:lumMod val="10000"/>
                  </a:srgb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Pi Zero </a:t>
            </a:r>
            <a:r>
              <a:rPr lang="it-IT" sz="1200" i="1" dirty="0" err="1">
                <a:solidFill>
                  <a:srgbClr val="AFC7FF">
                    <a:lumMod val="10000"/>
                  </a:srgb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W</a:t>
            </a:r>
            <a:endParaRPr lang="it-IT" sz="1200" i="1" dirty="0">
              <a:solidFill>
                <a:srgbClr val="AFC7FF">
                  <a:lumMod val="10000"/>
                </a:srgbClr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pic>
        <p:nvPicPr>
          <p:cNvPr id="14" name="!!anchor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55444A53-D9F0-F636-C8DD-5AD66A32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39" y="2033893"/>
            <a:ext cx="2833173" cy="1355540"/>
          </a:xfrm>
          <a:prstGeom prst="rect">
            <a:avLst/>
          </a:prstGeom>
        </p:spPr>
      </p:pic>
      <p:grpSp>
        <p:nvGrpSpPr>
          <p:cNvPr id="15" name="!!target">
            <a:extLst>
              <a:ext uri="{FF2B5EF4-FFF2-40B4-BE49-F238E27FC236}">
                <a16:creationId xmlns:a16="http://schemas.microsoft.com/office/drawing/2014/main" id="{649B27E7-E3CD-08B3-9B43-9005B9F20F74}"/>
              </a:ext>
            </a:extLst>
          </p:cNvPr>
          <p:cNvGrpSpPr/>
          <p:nvPr/>
        </p:nvGrpSpPr>
        <p:grpSpPr>
          <a:xfrm>
            <a:off x="2762170" y="1765190"/>
            <a:ext cx="2023208" cy="1954046"/>
            <a:chOff x="2324644" y="1470991"/>
            <a:chExt cx="2850153" cy="2752722"/>
          </a:xfrm>
        </p:grpSpPr>
        <p:pic>
          <p:nvPicPr>
            <p:cNvPr id="13" name="Picture 6" descr="A green electronic board with many different components&#10;&#10;Description automatically generated">
              <a:extLst>
                <a:ext uri="{FF2B5EF4-FFF2-40B4-BE49-F238E27FC236}">
                  <a16:creationId xmlns:a16="http://schemas.microsoft.com/office/drawing/2014/main" id="{E482040C-CBE2-0625-5927-232B184C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054" y="2265474"/>
              <a:ext cx="2407743" cy="1958239"/>
            </a:xfrm>
            <a:prstGeom prst="rect">
              <a:avLst/>
            </a:prstGeom>
          </p:spPr>
        </p:pic>
        <p:pic>
          <p:nvPicPr>
            <p:cNvPr id="12" name="Picture 15" descr="A black usb device with text and blue and green text&#10;&#10;Description automatically generated with medium confidence">
              <a:extLst>
                <a:ext uri="{FF2B5EF4-FFF2-40B4-BE49-F238E27FC236}">
                  <a16:creationId xmlns:a16="http://schemas.microsoft.com/office/drawing/2014/main" id="{902E72B9-5BBE-F563-3043-DFF523FF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4644" y="1470991"/>
              <a:ext cx="1201973" cy="1335820"/>
            </a:xfrm>
            <a:prstGeom prst="rect">
              <a:avLst/>
            </a:prstGeom>
          </p:spPr>
        </p:pic>
      </p:grpSp>
      <p:sp>
        <p:nvSpPr>
          <p:cNvPr id="16" name="TextBox 13">
            <a:extLst>
              <a:ext uri="{FF2B5EF4-FFF2-40B4-BE49-F238E27FC236}">
                <a16:creationId xmlns:a16="http://schemas.microsoft.com/office/drawing/2014/main" id="{8D6D6D3F-585C-F20D-84ED-F7CB65E94C7E}"/>
              </a:ext>
            </a:extLst>
          </p:cNvPr>
          <p:cNvSpPr txBox="1"/>
          <p:nvPr/>
        </p:nvSpPr>
        <p:spPr>
          <a:xfrm>
            <a:off x="2362975" y="4494087"/>
            <a:ext cx="6421024" cy="52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  <a:hlinkClick r:id="rId6"/>
              </a:rPr>
              <a:t>Raspberry Pi 4 Modello B (4GB) : Amazon.it: Informatica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  <a:hlinkClick r:id="rId7"/>
              </a:rPr>
              <a:t>Realtek RTL8812BU USB WiFi Adattatore 1200Mbps: Amazon.it: Informatica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  <a:hlinkClick r:id="rId8"/>
              </a:rPr>
              <a:t>Raspberry Pi Zero W (Wireless) (modello 2017) : Amazon.it: Informatica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48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uiExpand="1" build="p" animBg="1"/>
      <p:bldP spid="11" grpId="0" uiExpand="1" build="p" animBg="1"/>
      <p:bldP spid="16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27975712-7CA0-C258-571C-8472EC8A6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0FD97A4-0F3C-A3DF-EF86-E73B227ACB92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27ABA3B-04AB-8BEA-C62C-4AF77ED67DA8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1B25094-687B-784A-8D83-987A44BA185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3B08665-FE03-C424-8B0E-5F649D8219BA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CEB1646-1706-5869-2134-BF052E39E36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630607E-A2F2-22B9-41FD-EF84C7F6922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C2A9E2D-03B3-D14E-EF68-1F1AC9FD017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2E2AD04-AAEB-B38B-0B86-963067A78ED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11443B9-77A2-FEA4-74E9-54A81AACA4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6BF08A0E-83B5-B33D-9388-309BB36A7FD7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FE3AD3B6-74D1-35C7-FB40-5915BE87220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2710A0-0852-C94A-0A89-902427E7D07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99515DAD-ECC2-DC12-08E7-F68BAC460F64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B6B3247-1944-27BE-29B5-AC47CE864D4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E6D1E406-6A8D-433F-14EE-FD3B97C9296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BE1145A8-3425-5581-081B-CC7739716505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7B5BFAD-CD3E-434F-DEA6-973774BE198C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E69D9E76-34B8-F296-2A91-8F5FC139BAA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0A85F8DA-3264-6A1E-D819-657C27BF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Modelli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path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loss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!!path-loss-model-picture" descr="A diagram of a number of different times&#10;&#10;Description automatically generated with medium confidence">
            <a:extLst>
              <a:ext uri="{FF2B5EF4-FFF2-40B4-BE49-F238E27FC236}">
                <a16:creationId xmlns:a16="http://schemas.microsoft.com/office/drawing/2014/main" id="{0008A936-D347-61B6-8ECB-318A7E82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9399" y="1283021"/>
            <a:ext cx="4493764" cy="1738768"/>
          </a:xfrm>
          <a:prstGeom prst="roundRect">
            <a:avLst>
              <a:gd name="adj" fmla="val 10197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9" name="!!path-loss-model-didascalia">
            <a:extLst>
              <a:ext uri="{FF2B5EF4-FFF2-40B4-BE49-F238E27FC236}">
                <a16:creationId xmlns:a16="http://schemas.microsoft.com/office/drawing/2014/main" id="{54C9FBDB-8A02-9A95-14BF-D3217C15F815}"/>
              </a:ext>
            </a:extLst>
          </p:cNvPr>
          <p:cNvSpPr txBox="1"/>
          <p:nvPr/>
        </p:nvSpPr>
        <p:spPr>
          <a:xfrm>
            <a:off x="3390641" y="3100903"/>
            <a:ext cx="374545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Setup sperimentale per lo scenario 0</a:t>
            </a:r>
          </a:p>
        </p:txBody>
      </p:sp>
      <p:grpSp>
        <p:nvGrpSpPr>
          <p:cNvPr id="88" name="!!path-loss-exponent">
            <a:extLst>
              <a:ext uri="{FF2B5EF4-FFF2-40B4-BE49-F238E27FC236}">
                <a16:creationId xmlns:a16="http://schemas.microsoft.com/office/drawing/2014/main" id="{1F2BA87B-4CAC-83A6-A0B3-62C7D506EF41}"/>
              </a:ext>
            </a:extLst>
          </p:cNvPr>
          <p:cNvGrpSpPr/>
          <p:nvPr/>
        </p:nvGrpSpPr>
        <p:grpSpPr>
          <a:xfrm>
            <a:off x="2635366" y="3305068"/>
            <a:ext cx="2628000" cy="1498391"/>
            <a:chOff x="2307968" y="3531312"/>
            <a:chExt cx="2628000" cy="1498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A1B53981-85D2-D1FA-03B7-6783710CF46B}"/>
                    </a:ext>
                  </a:extLst>
                </p:cNvPr>
                <p:cNvSpPr txBox="1"/>
                <p:nvPr/>
              </p:nvSpPr>
              <p:spPr>
                <a:xfrm>
                  <a:off x="3043905" y="3531312"/>
                  <a:ext cx="1156126" cy="786163"/>
                </a:xfrm>
                <a:prstGeom prst="rect">
                  <a:avLst/>
                </a:prstGeom>
                <a:noFill/>
              </p:spPr>
              <p:txBody>
                <a:bodyPr wrap="square" tIns="108000" bIns="0" rtlCol="0" anchor="b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t-IT" sz="4400" b="1" i="1" dirty="0" smtClean="0">
                            <a:latin typeface="Cambria Math" panose="02040503050406030204" pitchFamily="18" charset="0"/>
                            <a:ea typeface="SF Pro Display Black" pitchFamily="2" charset="0"/>
                            <a:cs typeface="SF Pro Display Black" pitchFamily="2" charset="0"/>
                          </a:rPr>
                          <m:t>𝒏</m:t>
                        </m:r>
                      </m:oMath>
                    </m:oMathPara>
                  </a14:m>
                  <a:endParaRPr lang="it-IT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A1B53981-85D2-D1FA-03B7-6783710CF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905" y="3531312"/>
                  <a:ext cx="1156126" cy="7861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CasellaDiTesto 89">
              <a:extLst>
                <a:ext uri="{FF2B5EF4-FFF2-40B4-BE49-F238E27FC236}">
                  <a16:creationId xmlns:a16="http://schemas.microsoft.com/office/drawing/2014/main" id="{040878BC-D704-DA10-2E68-D89FFAA13C9A}"/>
                </a:ext>
              </a:extLst>
            </p:cNvPr>
            <p:cNvSpPr txBox="1"/>
            <p:nvPr/>
          </p:nvSpPr>
          <p:spPr>
            <a:xfrm>
              <a:off x="2307968" y="4317475"/>
              <a:ext cx="2628000" cy="712228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exponent</a:t>
              </a:r>
              <a:endParaRPr lang="it-IT" sz="1600" i="1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</p:grpSp>
      <p:grpSp>
        <p:nvGrpSpPr>
          <p:cNvPr id="91" name="!!reference-power">
            <a:extLst>
              <a:ext uri="{FF2B5EF4-FFF2-40B4-BE49-F238E27FC236}">
                <a16:creationId xmlns:a16="http://schemas.microsoft.com/office/drawing/2014/main" id="{02E71C09-A1FC-511E-4751-175295B6CA65}"/>
              </a:ext>
            </a:extLst>
          </p:cNvPr>
          <p:cNvGrpSpPr/>
          <p:nvPr/>
        </p:nvGrpSpPr>
        <p:grpSpPr>
          <a:xfrm>
            <a:off x="5263366" y="3305068"/>
            <a:ext cx="2628164" cy="1498391"/>
            <a:chOff x="5822009" y="3531312"/>
            <a:chExt cx="2628164" cy="1498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FBD1C516-6950-F8C9-205F-B9935D4CEC62}"/>
                    </a:ext>
                  </a:extLst>
                </p:cNvPr>
                <p:cNvSpPr txBox="1"/>
                <p:nvPr/>
              </p:nvSpPr>
              <p:spPr>
                <a:xfrm>
                  <a:off x="6558028" y="3531312"/>
                  <a:ext cx="1156126" cy="786163"/>
                </a:xfrm>
                <a:prstGeom prst="rect">
                  <a:avLst/>
                </a:prstGeom>
                <a:noFill/>
              </p:spPr>
              <p:txBody>
                <a:bodyPr wrap="square" tIns="108000" bIns="0" rtlCol="0" anchor="b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44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</m:ctrlPr>
                          </m:sSubPr>
                          <m:e>
                            <m:r>
                              <a:rPr lang="it-IT" sz="44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44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it-IT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FBD1C516-6950-F8C9-205F-B9935D4CE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028" y="3531312"/>
                  <a:ext cx="1156126" cy="786163"/>
                </a:xfrm>
                <a:prstGeom prst="rect">
                  <a:avLst/>
                </a:prstGeom>
                <a:blipFill>
                  <a:blip r:embed="rId6"/>
                  <a:stretch>
                    <a:fillRect b="-2063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94EFBA8F-EFA8-8B59-DDCC-78AC9C628B51}"/>
                </a:ext>
              </a:extLst>
            </p:cNvPr>
            <p:cNvSpPr txBox="1"/>
            <p:nvPr/>
          </p:nvSpPr>
          <p:spPr>
            <a:xfrm>
              <a:off x="5822009" y="4317475"/>
              <a:ext cx="2628164" cy="712228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Potenza ricevuta alla distanza di riferimento</a:t>
              </a:r>
            </a:p>
          </p:txBody>
        </p:sp>
      </p:grpSp>
      <p:cxnSp>
        <p:nvCxnSpPr>
          <p:cNvPr id="95" name="!!divider3.1">
            <a:extLst>
              <a:ext uri="{FF2B5EF4-FFF2-40B4-BE49-F238E27FC236}">
                <a16:creationId xmlns:a16="http://schemas.microsoft.com/office/drawing/2014/main" id="{2BBD0485-F4D9-6DF3-901F-B3BC3F1E1E18}"/>
              </a:ext>
            </a:extLst>
          </p:cNvPr>
          <p:cNvCxnSpPr>
            <a:cxnSpLocks/>
          </p:cNvCxnSpPr>
          <p:nvPr/>
        </p:nvCxnSpPr>
        <p:spPr>
          <a:xfrm>
            <a:off x="5263366" y="3514263"/>
            <a:ext cx="0" cy="108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4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DF68B91-239F-3CDD-04CE-69041B56C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2AF1410-B0BC-1196-D055-86BC72C3EB71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>
            <a:off x="6869994" y="2707174"/>
            <a:ext cx="0" cy="39424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E23AD64-5C7F-DEFE-1B0C-D4749BFD9DA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81D9B27-BADC-466C-A859-AE2526FF06E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92D1478-99D1-1E1B-E52F-76CDE5528C8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061E57F-3EAE-2FC9-AA82-A64B8DF0A5E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5027BFD-8692-F397-CFB1-39A3D4E1202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56B387A-85A4-3B05-9112-480BD9E0453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B478158-632E-977B-47ED-64679E18D66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2A6DCA21-0757-11E8-2221-D8AE984F8AE0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6A28C7D-06A9-A268-207A-630FE1B6AB0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7729667E-E5FB-A028-A642-E2595C1D7200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B771878-9C44-91A2-BCB5-EA6C0D1FE70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82084A9C-8AC2-99AC-8675-E4E604D2F9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B0E67F23-564B-0E4B-131C-A4A490097F51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07C496DE-11CC-E330-A3D9-5EC6E160F89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EBFF9226-1944-18EA-9F5E-816D93C44C6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357AC63F-E727-849C-538D-D2D2732D640D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D319102E-9106-CA8A-3C59-0B15E6DBC62C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4737949E-DC4C-BD00-F72C-DBCC0EE5D4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32E49F11-0198-B12D-C086-E9ED9575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Modelli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path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loss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ADA1CA1-BA40-C817-2B1C-8E96F6799B57}"/>
              </a:ext>
            </a:extLst>
          </p:cNvPr>
          <p:cNvGrpSpPr/>
          <p:nvPr/>
        </p:nvGrpSpPr>
        <p:grpSpPr>
          <a:xfrm>
            <a:off x="1951760" y="1283021"/>
            <a:ext cx="2893588" cy="1424152"/>
            <a:chOff x="2460837" y="1657448"/>
            <a:chExt cx="2893588" cy="1424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4FB887A5-3139-C7FB-1D54-5F45FA49560A}"/>
                    </a:ext>
                  </a:extLst>
                </p:cNvPr>
                <p:cNvSpPr txBox="1"/>
                <p:nvPr/>
              </p:nvSpPr>
              <p:spPr>
                <a:xfrm>
                  <a:off x="2460837" y="1657448"/>
                  <a:ext cx="2893588" cy="1100019"/>
                </a:xfrm>
                <a:prstGeom prst="roundRect">
                  <a:avLst>
                    <a:gd name="adj" fmla="val 23652"/>
                  </a:avLst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 wrap="square" lIns="108000" tIns="108000" bIns="108000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𝒏</m:t>
                        </m:r>
                        <m:func>
                          <m:func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t-IT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it-IT" b="1" dirty="0"/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4FB887A5-3139-C7FB-1D54-5F45FA495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837" y="1657448"/>
                  <a:ext cx="2893588" cy="1100019"/>
                </a:xfrm>
                <a:prstGeom prst="roundRect">
                  <a:avLst>
                    <a:gd name="adj" fmla="val 23652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!!path-loss-formula-didascalia1">
              <a:extLst>
                <a:ext uri="{FF2B5EF4-FFF2-40B4-BE49-F238E27FC236}">
                  <a16:creationId xmlns:a16="http://schemas.microsoft.com/office/drawing/2014/main" id="{FD6F1A3B-F255-579A-2CDE-0686FAF7B9E9}"/>
                </a:ext>
              </a:extLst>
            </p:cNvPr>
            <p:cNvSpPr txBox="1"/>
            <p:nvPr/>
          </p:nvSpPr>
          <p:spPr>
            <a:xfrm>
              <a:off x="2565075" y="2804601"/>
              <a:ext cx="2789350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Path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loss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model da «P1»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DFE6088-749B-8E08-4603-8303BBFBE51A}"/>
              </a:ext>
            </a:extLst>
          </p:cNvPr>
          <p:cNvGrpSpPr/>
          <p:nvPr/>
        </p:nvGrpSpPr>
        <p:grpSpPr>
          <a:xfrm>
            <a:off x="5061348" y="1283021"/>
            <a:ext cx="3617292" cy="1424153"/>
            <a:chOff x="4803018" y="1657448"/>
            <a:chExt cx="3617292" cy="1424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AB71E9D-7F42-3539-69BF-6519915F595C}"/>
                    </a:ext>
                  </a:extLst>
                </p:cNvPr>
                <p:cNvSpPr txBox="1"/>
                <p:nvPr/>
              </p:nvSpPr>
              <p:spPr>
                <a:xfrm>
                  <a:off x="4803018" y="1657448"/>
                  <a:ext cx="3617292" cy="1100019"/>
                </a:xfrm>
                <a:prstGeom prst="roundRect">
                  <a:avLst>
                    <a:gd name="adj" fmla="val 22538"/>
                  </a:avLst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 wrap="square" lIns="108000" tIns="108000" bIns="108000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𝑷𝑳</m:t>
                        </m:r>
                        <m:d>
                          <m:d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  <m:r>
                          <a:rPr lang="it-IT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𝑷𝑳</m:t>
                        </m:r>
                        <m:d>
                          <m:d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it-IT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𝒏</m:t>
                        </m:r>
                        <m:func>
                          <m:func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it-IT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𝜳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sub>
                        </m:sSub>
                      </m:oMath>
                    </m:oMathPara>
                  </a14:m>
                  <a:endParaRPr lang="it-IT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AB71E9D-7F42-3539-69BF-6519915F5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018" y="1657448"/>
                  <a:ext cx="3617292" cy="1100019"/>
                </a:xfrm>
                <a:prstGeom prst="roundRect">
                  <a:avLst>
                    <a:gd name="adj" fmla="val 22538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!!path-loss-formula-didascalia2">
              <a:extLst>
                <a:ext uri="{FF2B5EF4-FFF2-40B4-BE49-F238E27FC236}">
                  <a16:creationId xmlns:a16="http://schemas.microsoft.com/office/drawing/2014/main" id="{0E1D0C6F-B8ED-577C-C2C5-197CA71E9D12}"/>
                </a:ext>
              </a:extLst>
            </p:cNvPr>
            <p:cNvSpPr txBox="1"/>
            <p:nvPr/>
          </p:nvSpPr>
          <p:spPr>
            <a:xfrm>
              <a:off x="5216989" y="2804602"/>
              <a:ext cx="2789350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Path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loss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model da «P3»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576F72-3935-B79A-E9E3-CB538C5CBF8E}"/>
                  </a:ext>
                </a:extLst>
              </p:cNvPr>
              <p:cNvSpPr txBox="1"/>
              <p:nvPr/>
            </p:nvSpPr>
            <p:spPr>
              <a:xfrm>
                <a:off x="6095103" y="3101420"/>
                <a:ext cx="1549782" cy="596800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576F72-3935-B79A-E9E3-CB538C5CB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103" y="3101420"/>
                <a:ext cx="1549782" cy="596800"/>
              </a:xfrm>
              <a:prstGeom prst="roundRect">
                <a:avLst>
                  <a:gd name="adj" fmla="val 3470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13">
            <a:extLst>
              <a:ext uri="{FF2B5EF4-FFF2-40B4-BE49-F238E27FC236}">
                <a16:creationId xmlns:a16="http://schemas.microsoft.com/office/drawing/2014/main" id="{4C06B505-24DC-43F0-118E-1F5905FEFF0F}"/>
              </a:ext>
            </a:extLst>
          </p:cNvPr>
          <p:cNvSpPr txBox="1"/>
          <p:nvPr/>
        </p:nvSpPr>
        <p:spPr>
          <a:xfrm>
            <a:off x="2362975" y="4641820"/>
            <a:ext cx="6421024" cy="3756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P3 - Statistical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modeling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and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estimation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of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censored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pathloss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0D51693-3083-9835-2445-C3DF77A96D1E}"/>
                  </a:ext>
                </a:extLst>
              </p:cNvPr>
              <p:cNvSpPr txBox="1"/>
              <p:nvPr/>
            </p:nvSpPr>
            <p:spPr>
              <a:xfrm>
                <a:off x="1853922" y="4082714"/>
                <a:ext cx="2204666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0D51693-3083-9835-2445-C3DF77A96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22" y="4082714"/>
                <a:ext cx="2204666" cy="307841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32F9C254-EEB5-60C7-4893-C1E651CB8A71}"/>
                  </a:ext>
                </a:extLst>
              </p:cNvPr>
              <p:cNvSpPr txBox="1"/>
              <p:nvPr/>
            </p:nvSpPr>
            <p:spPr>
              <a:xfrm>
                <a:off x="4163948" y="4082714"/>
                <a:ext cx="2204666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1, 10</m:t>
                              </m:r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32F9C254-EEB5-60C7-4893-C1E651CB8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948" y="4082714"/>
                <a:ext cx="2204666" cy="307841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95DEA92B-D941-F2BC-5164-BE493216B605}"/>
                  </a:ext>
                </a:extLst>
              </p:cNvPr>
              <p:cNvSpPr txBox="1"/>
              <p:nvPr/>
            </p:nvSpPr>
            <p:spPr>
              <a:xfrm>
                <a:off x="6473974" y="4082714"/>
                <a:ext cx="2204666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95DEA92B-D941-F2BC-5164-BE493216B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74" y="4082714"/>
                <a:ext cx="2204666" cy="3078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uiExpand="1" build="p"/>
      <p:bldP spid="63" grpId="0"/>
      <p:bldP spid="64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703F9BD-F791-F159-EEAD-694E5F843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7123B43-9686-BC40-A58C-F0FA1339183F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7691353" y="1985361"/>
            <a:ext cx="28" cy="37120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7E9027D-1BA7-C23B-9822-E2DBC1C7D1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691381" y="2849009"/>
            <a:ext cx="0" cy="4108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4 55">
            <a:extLst>
              <a:ext uri="{FF2B5EF4-FFF2-40B4-BE49-F238E27FC236}">
                <a16:creationId xmlns:a16="http://schemas.microsoft.com/office/drawing/2014/main" id="{BA70C56E-3C09-60A4-B913-178578FA974B}"/>
              </a:ext>
            </a:extLst>
          </p:cNvPr>
          <p:cNvCxnSpPr>
            <a:cxnSpLocks/>
            <a:stCxn id="8" idx="1"/>
            <a:endCxn id="11" idx="0"/>
          </p:cNvCxnSpPr>
          <p:nvPr/>
        </p:nvCxnSpPr>
        <p:spPr>
          <a:xfrm rot="10800000" flipV="1">
            <a:off x="7095897" y="3429165"/>
            <a:ext cx="123254" cy="294523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4 58">
            <a:extLst>
              <a:ext uri="{FF2B5EF4-FFF2-40B4-BE49-F238E27FC236}">
                <a16:creationId xmlns:a16="http://schemas.microsoft.com/office/drawing/2014/main" id="{85BC24AE-FBC6-E98A-7637-95623E41079B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8163611" y="3429166"/>
            <a:ext cx="226922" cy="27403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AE40B7A-0A37-071E-C940-0B10454EE53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D0032CE-5AF7-625E-40A9-5204859DE9D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B3BDFF1-E4FD-8A71-6338-1B494E180F3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6348140-0D72-84C2-B774-BF5F1DD3AEF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B763A459-BFF1-3EF4-3D52-AA663D03A628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7CC885B-CF6B-DC62-F5D5-8F3FC48AA62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BCCE0298-ED14-539C-AC5B-0FF95005CB6D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950500C-EA6A-49E7-C65E-D8A0E36332A5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E6632ED-3809-DB43-53D7-D333F3CB67D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254C472C-0EFF-9F41-F8C2-6D1B131912E7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64D7D3F-0FBB-6165-FE00-01D1449AF8D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06568500-5BBC-206B-4653-4A98E6ABB09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44C8A48A-937E-11AD-7FBA-135BAEF41AE5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F41E6FA-4CDD-6A9F-E943-4DF6539D2435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A2C52186-BF52-BF85-E981-A87A8C8278F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FF9C4288-FF68-2747-045F-B0F3B6E1C490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B1E21188-7F27-9B6F-C355-0BDA3F2EC247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6DEAB1F0-8F09-D5EB-E560-815B75447F6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11D1A64C-1BCD-E484-A08A-ECBAA164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Modelli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path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loss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Google Shape;186;p28">
            <a:extLst>
              <a:ext uri="{FF2B5EF4-FFF2-40B4-BE49-F238E27FC236}">
                <a16:creationId xmlns:a16="http://schemas.microsoft.com/office/drawing/2014/main" id="{F073B469-6121-3657-A44A-684FD71FBC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0" y="1495266"/>
            <a:ext cx="4212540" cy="3076200"/>
          </a:xfrm>
          <a:prstGeom prst="roundRect">
            <a:avLst>
              <a:gd name="adj" fmla="val 8087"/>
            </a:avLst>
          </a:prstGeom>
          <a:noFill/>
          <a:ln w="38100"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7">
                <a:extLst>
                  <a:ext uri="{FF2B5EF4-FFF2-40B4-BE49-F238E27FC236}">
                    <a16:creationId xmlns:a16="http://schemas.microsoft.com/office/drawing/2014/main" id="{956FC9EC-9761-4970-D82A-C1F12D697B80}"/>
                  </a:ext>
                </a:extLst>
              </p:cNvPr>
              <p:cNvSpPr txBox="1"/>
              <p:nvPr/>
            </p:nvSpPr>
            <p:spPr>
              <a:xfrm>
                <a:off x="6598735" y="1400586"/>
                <a:ext cx="2185236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Applicando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𝑦</m:t>
                    </m:r>
                  </m:oMath>
                </a14:m>
                <a: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𝑋</m:t>
                    </m:r>
                  </m:oMath>
                </a14:m>
                <a:b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</a:br>
                <a: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allo stimatore:</a:t>
                </a:r>
              </a:p>
            </p:txBody>
          </p:sp>
        </mc:Choice>
        <mc:Fallback xmlns="">
          <p:sp>
            <p:nvSpPr>
              <p:cNvPr id="3" name="CasellaDiTesto 7">
                <a:extLst>
                  <a:ext uri="{FF2B5EF4-FFF2-40B4-BE49-F238E27FC236}">
                    <a16:creationId xmlns:a16="http://schemas.microsoft.com/office/drawing/2014/main" id="{956FC9EC-9761-4970-D82A-C1F12D69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35" y="1400586"/>
                <a:ext cx="2185236" cy="584775"/>
              </a:xfrm>
              <a:prstGeom prst="rect">
                <a:avLst/>
              </a:prstGeom>
              <a:blipFill>
                <a:blip r:embed="rId4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1B5540D-741C-98B3-DA37-E67511D8E937}"/>
                  </a:ext>
                </a:extLst>
              </p:cNvPr>
              <p:cNvSpPr txBox="1"/>
              <p:nvPr/>
            </p:nvSpPr>
            <p:spPr>
              <a:xfrm>
                <a:off x="6598763" y="2356566"/>
                <a:ext cx="2185236" cy="492443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1B5540D-741C-98B3-DA37-E67511D8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63" y="2356566"/>
                <a:ext cx="2185236" cy="492443"/>
              </a:xfrm>
              <a:prstGeom prst="roundRect">
                <a:avLst>
                  <a:gd name="adj" fmla="val 3470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8">
            <a:extLst>
              <a:ext uri="{FF2B5EF4-FFF2-40B4-BE49-F238E27FC236}">
                <a16:creationId xmlns:a16="http://schemas.microsoft.com/office/drawing/2014/main" id="{28B18072-5591-E133-2476-143594A858A2}"/>
              </a:ext>
            </a:extLst>
          </p:cNvPr>
          <p:cNvSpPr txBox="1"/>
          <p:nvPr/>
        </p:nvSpPr>
        <p:spPr>
          <a:xfrm>
            <a:off x="7219151" y="3259889"/>
            <a:ext cx="9444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it-IT" sz="16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Risultati: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16B142E7-9C69-3063-E586-CC587A7F972F}"/>
              </a:ext>
            </a:extLst>
          </p:cNvPr>
          <p:cNvGrpSpPr/>
          <p:nvPr/>
        </p:nvGrpSpPr>
        <p:grpSpPr>
          <a:xfrm>
            <a:off x="6598763" y="3723689"/>
            <a:ext cx="899999" cy="847777"/>
            <a:chOff x="6598763" y="3746486"/>
            <a:chExt cx="899999" cy="84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3F411BDF-E3A7-288A-3CB8-FA265DBEFDEB}"/>
                    </a:ext>
                  </a:extLst>
                </p:cNvPr>
                <p:cNvSpPr txBox="1"/>
                <p:nvPr/>
              </p:nvSpPr>
              <p:spPr>
                <a:xfrm>
                  <a:off x="6796211" y="3746486"/>
                  <a:ext cx="59937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t-IT" sz="3200" b="1" i="1" dirty="0" smtClean="0">
                            <a:latin typeface="Cambria Math" panose="02040503050406030204" pitchFamily="18" charset="0"/>
                            <a:ea typeface="SF Pro Display Black" pitchFamily="2" charset="0"/>
                            <a:cs typeface="SF Pro Display Black" pitchFamily="2" charset="0"/>
                          </a:rPr>
                          <m:t>𝒏</m:t>
                        </m:r>
                      </m:oMath>
                    </m:oMathPara>
                  </a14:m>
                  <a:endParaRPr lang="it-IT" sz="3200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3F411BDF-E3A7-288A-3CB8-FA265DBEF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6211" y="3746486"/>
                  <a:ext cx="59937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73D3C2AD-DFF9-4CD2-1CA1-D2E755803A91}"/>
                </a:ext>
              </a:extLst>
            </p:cNvPr>
            <p:cNvSpPr txBox="1"/>
            <p:nvPr/>
          </p:nvSpPr>
          <p:spPr>
            <a:xfrm>
              <a:off x="6598763" y="4177500"/>
              <a:ext cx="899999" cy="416763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ctr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3</a:t>
              </a: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9F45EF7B-FF4D-9492-6815-6727F52011AB}"/>
              </a:ext>
            </a:extLst>
          </p:cNvPr>
          <p:cNvGrpSpPr/>
          <p:nvPr/>
        </p:nvGrpSpPr>
        <p:grpSpPr>
          <a:xfrm>
            <a:off x="7883944" y="3703202"/>
            <a:ext cx="900055" cy="868264"/>
            <a:chOff x="7883944" y="3680405"/>
            <a:chExt cx="900055" cy="868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E12B0B31-1615-B6A2-D71C-191C5B16839D}"/>
                    </a:ext>
                  </a:extLst>
                </p:cNvPr>
                <p:cNvSpPr txBox="1"/>
                <p:nvPr/>
              </p:nvSpPr>
              <p:spPr>
                <a:xfrm>
                  <a:off x="8090847" y="3680405"/>
                  <a:ext cx="59937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32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</m:ctrlPr>
                          </m:sSubPr>
                          <m:e>
                            <m:r>
                              <a:rPr lang="it-IT" sz="32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32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it-IT" sz="2400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E12B0B31-1615-B6A2-D71C-191C5B168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0847" y="3680405"/>
                  <a:ext cx="599371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16327" b="-275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EE6B2969-D333-6317-16E6-B46B6C96CD66}"/>
                </a:ext>
              </a:extLst>
            </p:cNvPr>
            <p:cNvSpPr txBox="1"/>
            <p:nvPr/>
          </p:nvSpPr>
          <p:spPr>
            <a:xfrm>
              <a:off x="7883944" y="4131906"/>
              <a:ext cx="900055" cy="416763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-75.00</a:t>
              </a:r>
            </a:p>
          </p:txBody>
        </p:sp>
      </p:grpSp>
      <p:cxnSp>
        <p:nvCxnSpPr>
          <p:cNvPr id="22" name="!!divider3.1">
            <a:extLst>
              <a:ext uri="{FF2B5EF4-FFF2-40B4-BE49-F238E27FC236}">
                <a16:creationId xmlns:a16="http://schemas.microsoft.com/office/drawing/2014/main" id="{4BE17935-39A4-A2BF-8D7D-3ACD3A49D41C}"/>
              </a:ext>
            </a:extLst>
          </p:cNvPr>
          <p:cNvCxnSpPr>
            <a:cxnSpLocks/>
          </p:cNvCxnSpPr>
          <p:nvPr/>
        </p:nvCxnSpPr>
        <p:spPr>
          <a:xfrm>
            <a:off x="7691353" y="3846448"/>
            <a:ext cx="0" cy="581773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20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4B5EEA5-F7FA-988C-6AED-43935AE2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AC30819-FB64-2DF6-2D08-E4EF5CB6BCD4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1D49B7-A7DF-D109-6BD4-0E2130BDB2FA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9A46D0A-E7CE-11C8-43CB-5340EAB7EE6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3644903-F8B3-EBB9-3F64-789C99DA6EA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159D03B-97E5-1BB3-8093-1FF137D3BD7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9F33F99-BF2D-0908-0A72-591C5BE81D0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0A6BE75-2D07-8799-875F-AA104EAC620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B58A64-5D99-B586-3F8C-00CF561A2ED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DA9CA49-1913-5E29-C742-250811EECED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1DAFDD15-62B1-61CE-7845-E1AE743CBB6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8EC60BB-FFE1-4E8D-66B7-94E57BF5F06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9756052-01AE-00FF-E01B-97B9E70FF3B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65BA7C43-E23F-ADBA-384A-76338D31E6A6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B465285-AFAF-05DD-AC3E-B9F4635FFAFE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87016C2-DFCC-FA58-CF2C-D9D5D79312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0C28C814-2689-CBC3-E257-03BA5B93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Gli scenari</a:t>
            </a:r>
          </a:p>
        </p:txBody>
      </p:sp>
      <p:grpSp>
        <p:nvGrpSpPr>
          <p:cNvPr id="2" name="!!capitolo3">
            <a:extLst>
              <a:ext uri="{FF2B5EF4-FFF2-40B4-BE49-F238E27FC236}">
                <a16:creationId xmlns:a16="http://schemas.microsoft.com/office/drawing/2014/main" id="{D5C81567-771D-652D-662C-592671140806}"/>
              </a:ext>
            </a:extLst>
          </p:cNvPr>
          <p:cNvGrpSpPr/>
          <p:nvPr/>
        </p:nvGrpSpPr>
        <p:grpSpPr>
          <a:xfrm>
            <a:off x="-180000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413B49AF-F22F-D2CC-89DA-2911C154C9E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0C189856-46F2-C36C-D7E8-A767909614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pic>
        <p:nvPicPr>
          <p:cNvPr id="24" name="!!scenarioB-immagine" descr="A map of an area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C89ADEE-2A99-8AB2-083F-49AAB49C0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1" r="5771"/>
          <a:stretch/>
        </p:blipFill>
        <p:spPr>
          <a:xfrm>
            <a:off x="4161653" y="1486284"/>
            <a:ext cx="1921662" cy="1800000"/>
          </a:xfrm>
          <a:prstGeom prst="roundRect">
            <a:avLst>
              <a:gd name="adj" fmla="val 9201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28" name="!!scenarioB-didascalia">
            <a:extLst>
              <a:ext uri="{FF2B5EF4-FFF2-40B4-BE49-F238E27FC236}">
                <a16:creationId xmlns:a16="http://schemas.microsoft.com/office/drawing/2014/main" id="{9EA16353-3632-0DF5-C5B6-75E579B0C39C}"/>
              </a:ext>
            </a:extLst>
          </p:cNvPr>
          <p:cNvSpPr txBox="1"/>
          <p:nvPr/>
        </p:nvSpPr>
        <p:spPr>
          <a:xfrm>
            <a:off x="4455099" y="3356393"/>
            <a:ext cx="133477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pic>
        <p:nvPicPr>
          <p:cNvPr id="25" name="!!scenarioC-immagine" descr="A map of a building&#10;&#10;Description automatically generated">
            <a:extLst>
              <a:ext uri="{FF2B5EF4-FFF2-40B4-BE49-F238E27FC236}">
                <a16:creationId xmlns:a16="http://schemas.microsoft.com/office/drawing/2014/main" id="{430FA2F5-C060-7019-3CA4-B0E244D8AD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" b="3748"/>
          <a:stretch/>
        </p:blipFill>
        <p:spPr>
          <a:xfrm>
            <a:off x="6441073" y="1486284"/>
            <a:ext cx="2070891" cy="1800000"/>
          </a:xfrm>
          <a:prstGeom prst="roundRect">
            <a:avLst>
              <a:gd name="adj" fmla="val 9558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29" name="!!scenarioC-didascalia">
            <a:extLst>
              <a:ext uri="{FF2B5EF4-FFF2-40B4-BE49-F238E27FC236}">
                <a16:creationId xmlns:a16="http://schemas.microsoft.com/office/drawing/2014/main" id="{3D247EAD-FA8B-BAA9-CD3E-4B06671A4D30}"/>
              </a:ext>
            </a:extLst>
          </p:cNvPr>
          <p:cNvSpPr txBox="1"/>
          <p:nvPr/>
        </p:nvSpPr>
        <p:spPr>
          <a:xfrm>
            <a:off x="6809133" y="3356393"/>
            <a:ext cx="133477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pic>
        <p:nvPicPr>
          <p:cNvPr id="23" name="!!scenarioA-immagine" descr="An aerial view of a square with red lines and yellow arrows&#10;&#10;Description automatically generated">
            <a:extLst>
              <a:ext uri="{FF2B5EF4-FFF2-40B4-BE49-F238E27FC236}">
                <a16:creationId xmlns:a16="http://schemas.microsoft.com/office/drawing/2014/main" id="{B200A3C8-C895-6AC3-11F4-7D5DC58D5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90" r="13590"/>
          <a:stretch/>
        </p:blipFill>
        <p:spPr>
          <a:xfrm>
            <a:off x="2189483" y="1486284"/>
            <a:ext cx="1614412" cy="1800000"/>
          </a:xfrm>
          <a:prstGeom prst="roundRect">
            <a:avLst>
              <a:gd name="adj" fmla="val 9215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27" name="!!scenarioA-didascalia">
            <a:extLst>
              <a:ext uri="{FF2B5EF4-FFF2-40B4-BE49-F238E27FC236}">
                <a16:creationId xmlns:a16="http://schemas.microsoft.com/office/drawing/2014/main" id="{904331CD-A35A-5C23-C082-7F4C4E89F273}"/>
              </a:ext>
            </a:extLst>
          </p:cNvPr>
          <p:cNvSpPr txBox="1"/>
          <p:nvPr/>
        </p:nvSpPr>
        <p:spPr>
          <a:xfrm>
            <a:off x="2329304" y="3356393"/>
            <a:ext cx="133477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p:sp>
        <p:nvSpPr>
          <p:cNvPr id="34" name="CasellaDiTesto 8">
            <a:extLst>
              <a:ext uri="{FF2B5EF4-FFF2-40B4-BE49-F238E27FC236}">
                <a16:creationId xmlns:a16="http://schemas.microsoft.com/office/drawing/2014/main" id="{D7660F77-5675-485C-494D-ACDB75BCE7FA}"/>
              </a:ext>
            </a:extLst>
          </p:cNvPr>
          <p:cNvSpPr txBox="1"/>
          <p:nvPr/>
        </p:nvSpPr>
        <p:spPr>
          <a:xfrm>
            <a:off x="2251467" y="3633392"/>
            <a:ext cx="1474591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t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6 anchor</a:t>
            </a:r>
          </a:p>
        </p:txBody>
      </p:sp>
      <p:sp>
        <p:nvSpPr>
          <p:cNvPr id="35" name="CasellaDiTesto 8">
            <a:extLst>
              <a:ext uri="{FF2B5EF4-FFF2-40B4-BE49-F238E27FC236}">
                <a16:creationId xmlns:a16="http://schemas.microsoft.com/office/drawing/2014/main" id="{6FB7E71E-8D55-915F-41B2-8F467C7FDCBD}"/>
              </a:ext>
            </a:extLst>
          </p:cNvPr>
          <p:cNvSpPr txBox="1"/>
          <p:nvPr/>
        </p:nvSpPr>
        <p:spPr>
          <a:xfrm>
            <a:off x="2251467" y="3974010"/>
            <a:ext cx="1474591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Outdoor</a:t>
            </a:r>
          </a:p>
        </p:txBody>
      </p:sp>
      <p:sp>
        <p:nvSpPr>
          <p:cNvPr id="51" name="CasellaDiTesto 8">
            <a:extLst>
              <a:ext uri="{FF2B5EF4-FFF2-40B4-BE49-F238E27FC236}">
                <a16:creationId xmlns:a16="http://schemas.microsoft.com/office/drawing/2014/main" id="{5CCE42B4-0FB8-F795-1A96-F764E352B617}"/>
              </a:ext>
            </a:extLst>
          </p:cNvPr>
          <p:cNvSpPr txBox="1"/>
          <p:nvPr/>
        </p:nvSpPr>
        <p:spPr>
          <a:xfrm>
            <a:off x="2251467" y="4325319"/>
            <a:ext cx="1474591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b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Niente ostruzioni</a:t>
            </a:r>
          </a:p>
        </p:txBody>
      </p: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38BBB76B-EC53-AFEF-42A1-B143B7F19C88}"/>
              </a:ext>
            </a:extLst>
          </p:cNvPr>
          <p:cNvCxnSpPr>
            <a:cxnSpLocks/>
          </p:cNvCxnSpPr>
          <p:nvPr/>
        </p:nvCxnSpPr>
        <p:spPr>
          <a:xfrm>
            <a:off x="2251466" y="3971049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97683587-E4AF-B427-03A5-6310EA3E84B6}"/>
              </a:ext>
            </a:extLst>
          </p:cNvPr>
          <p:cNvCxnSpPr>
            <a:cxnSpLocks/>
          </p:cNvCxnSpPr>
          <p:nvPr/>
        </p:nvCxnSpPr>
        <p:spPr>
          <a:xfrm>
            <a:off x="2257562" y="4314700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sellaDiTesto 8">
            <a:extLst>
              <a:ext uri="{FF2B5EF4-FFF2-40B4-BE49-F238E27FC236}">
                <a16:creationId xmlns:a16="http://schemas.microsoft.com/office/drawing/2014/main" id="{564F4944-194D-54D2-AAAE-E88D96D7F0E4}"/>
              </a:ext>
            </a:extLst>
          </p:cNvPr>
          <p:cNvSpPr txBox="1"/>
          <p:nvPr/>
        </p:nvSpPr>
        <p:spPr>
          <a:xfrm>
            <a:off x="4270006" y="3633392"/>
            <a:ext cx="1683119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t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7 anchor</a:t>
            </a:r>
          </a:p>
        </p:txBody>
      </p:sp>
      <p:sp>
        <p:nvSpPr>
          <p:cNvPr id="65" name="CasellaDiTesto 8">
            <a:extLst>
              <a:ext uri="{FF2B5EF4-FFF2-40B4-BE49-F238E27FC236}">
                <a16:creationId xmlns:a16="http://schemas.microsoft.com/office/drawing/2014/main" id="{4D0DEB9D-DE0F-E1C9-0B2C-D3E782ED2760}"/>
              </a:ext>
            </a:extLst>
          </p:cNvPr>
          <p:cNvSpPr txBox="1"/>
          <p:nvPr/>
        </p:nvSpPr>
        <p:spPr>
          <a:xfrm>
            <a:off x="4270006" y="3974010"/>
            <a:ext cx="1683119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Outdoor</a:t>
            </a:r>
          </a:p>
        </p:txBody>
      </p:sp>
      <p:sp>
        <p:nvSpPr>
          <p:cNvPr id="66" name="CasellaDiTesto 8">
            <a:extLst>
              <a:ext uri="{FF2B5EF4-FFF2-40B4-BE49-F238E27FC236}">
                <a16:creationId xmlns:a16="http://schemas.microsoft.com/office/drawing/2014/main" id="{099D5900-CA70-BC98-683C-FBD65244F9C8}"/>
              </a:ext>
            </a:extLst>
          </p:cNvPr>
          <p:cNvSpPr txBox="1"/>
          <p:nvPr/>
        </p:nvSpPr>
        <p:spPr>
          <a:xfrm>
            <a:off x="4270006" y="4325319"/>
            <a:ext cx="1683119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b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NLOS su anchor 3, 4</a:t>
            </a:r>
          </a:p>
        </p:txBody>
      </p:sp>
      <p:cxnSp>
        <p:nvCxnSpPr>
          <p:cNvPr id="67" name="Connettore 1 66">
            <a:extLst>
              <a:ext uri="{FF2B5EF4-FFF2-40B4-BE49-F238E27FC236}">
                <a16:creationId xmlns:a16="http://schemas.microsoft.com/office/drawing/2014/main" id="{D6F9F020-8121-3331-4C47-D670BA4290E7}"/>
              </a:ext>
            </a:extLst>
          </p:cNvPr>
          <p:cNvCxnSpPr>
            <a:cxnSpLocks/>
          </p:cNvCxnSpPr>
          <p:nvPr/>
        </p:nvCxnSpPr>
        <p:spPr>
          <a:xfrm>
            <a:off x="4270005" y="3971049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1 67">
            <a:extLst>
              <a:ext uri="{FF2B5EF4-FFF2-40B4-BE49-F238E27FC236}">
                <a16:creationId xmlns:a16="http://schemas.microsoft.com/office/drawing/2014/main" id="{86493CA8-C559-C9D2-11A9-EF0F50477718}"/>
              </a:ext>
            </a:extLst>
          </p:cNvPr>
          <p:cNvCxnSpPr>
            <a:cxnSpLocks/>
          </p:cNvCxnSpPr>
          <p:nvPr/>
        </p:nvCxnSpPr>
        <p:spPr>
          <a:xfrm>
            <a:off x="4276101" y="4314700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sellaDiTesto 8">
            <a:extLst>
              <a:ext uri="{FF2B5EF4-FFF2-40B4-BE49-F238E27FC236}">
                <a16:creationId xmlns:a16="http://schemas.microsoft.com/office/drawing/2014/main" id="{6AF9D2C0-30D4-E0C4-7978-BE36EFA0E360}"/>
              </a:ext>
            </a:extLst>
          </p:cNvPr>
          <p:cNvSpPr txBox="1"/>
          <p:nvPr/>
        </p:nvSpPr>
        <p:spPr>
          <a:xfrm>
            <a:off x="6518910" y="3633392"/>
            <a:ext cx="1872615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t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6 anchor</a:t>
            </a:r>
          </a:p>
        </p:txBody>
      </p:sp>
      <p:sp>
        <p:nvSpPr>
          <p:cNvPr id="70" name="CasellaDiTesto 8">
            <a:extLst>
              <a:ext uri="{FF2B5EF4-FFF2-40B4-BE49-F238E27FC236}">
                <a16:creationId xmlns:a16="http://schemas.microsoft.com/office/drawing/2014/main" id="{998FC452-420F-AC88-8544-3BA2FC516741}"/>
              </a:ext>
            </a:extLst>
          </p:cNvPr>
          <p:cNvSpPr txBox="1"/>
          <p:nvPr/>
        </p:nvSpPr>
        <p:spPr>
          <a:xfrm>
            <a:off x="6518910" y="3974010"/>
            <a:ext cx="1872615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Indoor</a:t>
            </a:r>
          </a:p>
        </p:txBody>
      </p:sp>
      <p:sp>
        <p:nvSpPr>
          <p:cNvPr id="71" name="CasellaDiTesto 8">
            <a:extLst>
              <a:ext uri="{FF2B5EF4-FFF2-40B4-BE49-F238E27FC236}">
                <a16:creationId xmlns:a16="http://schemas.microsoft.com/office/drawing/2014/main" id="{A38AC4C8-B166-D22A-730D-D6DB85E66D62}"/>
              </a:ext>
            </a:extLst>
          </p:cNvPr>
          <p:cNvSpPr txBox="1"/>
          <p:nvPr/>
        </p:nvSpPr>
        <p:spPr>
          <a:xfrm>
            <a:off x="6518910" y="4325319"/>
            <a:ext cx="1872615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b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NLOS su anchor 4, 5, 6</a:t>
            </a:r>
          </a:p>
        </p:txBody>
      </p:sp>
      <p:cxnSp>
        <p:nvCxnSpPr>
          <p:cNvPr id="72" name="Connettore 1 71">
            <a:extLst>
              <a:ext uri="{FF2B5EF4-FFF2-40B4-BE49-F238E27FC236}">
                <a16:creationId xmlns:a16="http://schemas.microsoft.com/office/drawing/2014/main" id="{E9436AD8-43C1-F845-71EB-ECA51484DA22}"/>
              </a:ext>
            </a:extLst>
          </p:cNvPr>
          <p:cNvCxnSpPr>
            <a:cxnSpLocks/>
          </p:cNvCxnSpPr>
          <p:nvPr/>
        </p:nvCxnSpPr>
        <p:spPr>
          <a:xfrm>
            <a:off x="6518909" y="3971049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1 72">
            <a:extLst>
              <a:ext uri="{FF2B5EF4-FFF2-40B4-BE49-F238E27FC236}">
                <a16:creationId xmlns:a16="http://schemas.microsoft.com/office/drawing/2014/main" id="{36943F74-F76C-9A2B-7198-6107F1B51544}"/>
              </a:ext>
            </a:extLst>
          </p:cNvPr>
          <p:cNvCxnSpPr>
            <a:cxnSpLocks/>
          </p:cNvCxnSpPr>
          <p:nvPr/>
        </p:nvCxnSpPr>
        <p:spPr>
          <a:xfrm>
            <a:off x="6525005" y="4314700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1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27" grpId="0"/>
      <p:bldP spid="34" grpId="0" animBg="1"/>
      <p:bldP spid="35" grpId="0" animBg="1"/>
      <p:bldP spid="51" grpId="0" animBg="1"/>
      <p:bldP spid="64" grpId="0" animBg="1"/>
      <p:bldP spid="65" grpId="0" animBg="1"/>
      <p:bldP spid="66" grpId="0" animBg="1"/>
      <p:bldP spid="69" grpId="0" animBg="1"/>
      <p:bldP spid="70" grpId="0" animBg="1"/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B582514-F53D-2018-1458-4967144D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D441C1C-7A05-748C-7261-F32B193F1487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4A0B72B-33D0-C6BC-052E-FC18CB851C7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81855FE-EDA6-3F93-C65D-C77028C79C8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9F5104C-FBFA-B667-BCD9-BFE183D8C5E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7AE993D-FDFC-8C9A-C826-407E6DDF0A9B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8AF3FD8-9B39-4C54-8E9C-188FB2BBD59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BA0AC67-01B3-E3A5-F39D-73BA049F899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EB5A94C-0AB3-ACB8-2E02-C963BB318C8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90495A5-62C3-95D2-493D-407EFF4C9F3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9CB2D89-23DE-B825-63E5-A03600FA55B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B4214671-9A03-7D62-400C-7E16F7CA3F55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24A2D548-1344-3EDC-7246-CAA7B679868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ED4EDBC9-6D40-F954-5A60-E0B0F037E163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1BED3C2-C2AA-8AB2-21BB-124E1822221D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19854DA3-E4BB-E437-5290-9652F45CF9D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6C570A8E-6AFF-9A30-18FB-0A7E0DB3F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Organizzazione</a:t>
            </a:r>
          </a:p>
        </p:txBody>
      </p:sp>
      <p:pic>
        <p:nvPicPr>
          <p:cNvPr id="75" name="Google Shape;105;p18">
            <a:extLst>
              <a:ext uri="{FF2B5EF4-FFF2-40B4-BE49-F238E27FC236}">
                <a16:creationId xmlns:a16="http://schemas.microsoft.com/office/drawing/2014/main" id="{A2B4DC1B-414F-4223-D0D2-F68B7C6A32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400" t="2716" r="6190" b="-1796"/>
          <a:stretch/>
        </p:blipFill>
        <p:spPr>
          <a:xfrm>
            <a:off x="3327467" y="1477108"/>
            <a:ext cx="4048124" cy="3126588"/>
          </a:xfrm>
          <a:prstGeom prst="roundRect">
            <a:avLst>
              <a:gd name="adj" fmla="val 6706"/>
            </a:avLst>
          </a:prstGeom>
          <a:noFill/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77" name="!!scenarioA-didascalia">
            <a:extLst>
              <a:ext uri="{FF2B5EF4-FFF2-40B4-BE49-F238E27FC236}">
                <a16:creationId xmlns:a16="http://schemas.microsoft.com/office/drawing/2014/main" id="{8A3F48B5-0067-0020-8F49-4FF5490823F1}"/>
              </a:ext>
            </a:extLst>
          </p:cNvPr>
          <p:cNvSpPr txBox="1"/>
          <p:nvPr/>
        </p:nvSpPr>
        <p:spPr>
          <a:xfrm>
            <a:off x="3981278" y="4670495"/>
            <a:ext cx="274050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Gerarchia delle directory del dataset</a:t>
            </a:r>
          </a:p>
        </p:txBody>
      </p:sp>
    </p:spTree>
    <p:extLst>
      <p:ext uri="{BB962C8B-B14F-4D97-AF65-F5344CB8AC3E}">
        <p14:creationId xmlns:p14="http://schemas.microsoft.com/office/powerpoint/2010/main" val="32966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25766C0-C956-F129-7356-E65D2EA8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665BD1E-BD46-2B3F-01B3-EA843DF6AAA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6A0D0B8-86A6-90D6-F910-424219D33373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4DBB921C-FEDF-5EEE-1654-31D818AB69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D8AF2BB-C049-F2BD-FA14-E5296F2CC00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ED55795-3DC3-057A-1603-8C6B17BB6D7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D6809B3-74F2-406E-3FCF-1A745D69102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CD8ECF92-A3B5-A69C-823A-CD47920B1D91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E98FCEC9-BBA7-F240-6182-6A25D20CB6A3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4CFDF9F8-85A6-6A44-A1F4-F9D1F313A7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C717DD38-31DD-DC30-A74D-CC59537BE84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9DA0A4F7-3F63-F192-C658-3ECB9FBE8BE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B44F85D-2122-994F-4423-D5659FBEEAA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D01AC78-7358-4FFD-CC68-17EAABFD8D67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AD08023B-C2CF-9FA5-E6D6-AE06E7A3916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57AF187F-7168-E22C-5AC3-BF3526C93D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A3953E79-9C89-7218-E807-3183B4F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Scenario A</a:t>
            </a:r>
          </a:p>
        </p:txBody>
      </p:sp>
      <p:pic>
        <p:nvPicPr>
          <p:cNvPr id="6" name="!!scenarioA-BLT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5E9B8A1-5F24-6625-EAF2-F368C3911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" t="3515" r="8606" b="4705"/>
          <a:stretch/>
        </p:blipFill>
        <p:spPr>
          <a:xfrm>
            <a:off x="2047372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!!scenarioA-WIFI">
            <a:extLst>
              <a:ext uri="{FF2B5EF4-FFF2-40B4-BE49-F238E27FC236}">
                <a16:creationId xmlns:a16="http://schemas.microsoft.com/office/drawing/2014/main" id="{FFF07B38-BC12-E213-984C-9911F1727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9" r="1959"/>
          <a:stretch/>
        </p:blipFill>
        <p:spPr>
          <a:xfrm>
            <a:off x="5415685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!!scenarioA-BLT-didascalia">
            <a:extLst>
              <a:ext uri="{FF2B5EF4-FFF2-40B4-BE49-F238E27FC236}">
                <a16:creationId xmlns:a16="http://schemas.microsoft.com/office/drawing/2014/main" id="{347B13D4-0166-64DC-565C-16852BD40B34}"/>
              </a:ext>
            </a:extLst>
          </p:cNvPr>
          <p:cNvSpPr txBox="1"/>
          <p:nvPr/>
        </p:nvSpPr>
        <p:spPr>
          <a:xfrm>
            <a:off x="2047372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Bluetooth nello scenario A</a:t>
            </a:r>
          </a:p>
        </p:txBody>
      </p:sp>
      <p:sp>
        <p:nvSpPr>
          <p:cNvPr id="11" name="!!scenarioA-WIFI-didascalia">
            <a:extLst>
              <a:ext uri="{FF2B5EF4-FFF2-40B4-BE49-F238E27FC236}">
                <a16:creationId xmlns:a16="http://schemas.microsoft.com/office/drawing/2014/main" id="{0B0880AE-74BD-8B8A-9B23-B1E172780E92}"/>
              </a:ext>
            </a:extLst>
          </p:cNvPr>
          <p:cNvSpPr txBox="1"/>
          <p:nvPr/>
        </p:nvSpPr>
        <p:spPr>
          <a:xfrm>
            <a:off x="5415685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WiFi nello scenario A</a:t>
            </a:r>
          </a:p>
        </p:txBody>
      </p:sp>
    </p:spTree>
    <p:extLst>
      <p:ext uri="{BB962C8B-B14F-4D97-AF65-F5344CB8AC3E}">
        <p14:creationId xmlns:p14="http://schemas.microsoft.com/office/powerpoint/2010/main" val="241141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EB63355-C737-4E56-9F43-B247D45F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744F1CF-199B-083B-376C-3AB9BA7F754A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BD1F402-3533-C950-C15A-F5294246024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A7D9DF6-425F-40B6-2519-AB3CD7E3A55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99B2687-DB9B-4395-A20E-F5CEB189B23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D984753-EC06-BB9A-4664-B690B530014B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1E94C1A-2289-8AE9-B15A-B056D533F94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33885A6-534C-82D3-0FB5-778098B518D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A18DA3F-CBB3-8F76-6988-3E93E36645F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A4FB4D9-3EDD-44D0-7B0B-11D284DCF6F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3B72D0E-45FC-4EF5-2D3E-D75980076B6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075E4134-10CC-98D6-589B-A02000FDF04C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BFB94029-EB44-E766-69E9-7757011A4AE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1D022947-DDD8-6517-1EB2-15EA45513E98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DBE0449B-4386-A6C3-18B5-5709A474F4A3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CC260195-E0ED-C1CB-8BD6-2E296E28A77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41F0834D-4381-EB57-AFE7-D6BB066C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Scenario B</a:t>
            </a:r>
          </a:p>
        </p:txBody>
      </p:sp>
      <p:pic>
        <p:nvPicPr>
          <p:cNvPr id="6" name="!!scenarioB-BLT">
            <a:extLst>
              <a:ext uri="{FF2B5EF4-FFF2-40B4-BE49-F238E27FC236}">
                <a16:creationId xmlns:a16="http://schemas.microsoft.com/office/drawing/2014/main" id="{F076B3BE-D410-AA73-1ED0-BD83C1642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" r="3440"/>
          <a:stretch/>
        </p:blipFill>
        <p:spPr>
          <a:xfrm>
            <a:off x="2047372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!!scenarioB-WIFI">
            <a:extLst>
              <a:ext uri="{FF2B5EF4-FFF2-40B4-BE49-F238E27FC236}">
                <a16:creationId xmlns:a16="http://schemas.microsoft.com/office/drawing/2014/main" id="{FD1C1B05-F0EC-B8CD-3AE0-C341D6C85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7" r="2047"/>
          <a:stretch/>
        </p:blipFill>
        <p:spPr>
          <a:xfrm>
            <a:off x="5415685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!!scenarioB-BLT-didascalia">
            <a:extLst>
              <a:ext uri="{FF2B5EF4-FFF2-40B4-BE49-F238E27FC236}">
                <a16:creationId xmlns:a16="http://schemas.microsoft.com/office/drawing/2014/main" id="{A3D7B75C-D6C4-5CA9-F8D2-B87F5D273354}"/>
              </a:ext>
            </a:extLst>
          </p:cNvPr>
          <p:cNvSpPr txBox="1"/>
          <p:nvPr/>
        </p:nvSpPr>
        <p:spPr>
          <a:xfrm>
            <a:off x="2047372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Bluetooth nello scenario B</a:t>
            </a:r>
          </a:p>
        </p:txBody>
      </p:sp>
      <p:sp>
        <p:nvSpPr>
          <p:cNvPr id="11" name="!!scenarioB-WIFI-didascalia">
            <a:extLst>
              <a:ext uri="{FF2B5EF4-FFF2-40B4-BE49-F238E27FC236}">
                <a16:creationId xmlns:a16="http://schemas.microsoft.com/office/drawing/2014/main" id="{2CCA757F-0DC5-1118-219F-1E3D896CFB07}"/>
              </a:ext>
            </a:extLst>
          </p:cNvPr>
          <p:cNvSpPr txBox="1"/>
          <p:nvPr/>
        </p:nvSpPr>
        <p:spPr>
          <a:xfrm>
            <a:off x="5415685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WiFi nello scenario B</a:t>
            </a:r>
          </a:p>
        </p:txBody>
      </p:sp>
    </p:spTree>
    <p:extLst>
      <p:ext uri="{BB962C8B-B14F-4D97-AF65-F5344CB8AC3E}">
        <p14:creationId xmlns:p14="http://schemas.microsoft.com/office/powerpoint/2010/main" val="25052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F54E00E-0E49-C94C-B842-44D136D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8F4312F-2ADD-282D-E837-1943FB3F577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F824C83-D0C8-01F0-2C11-7FC49CD703A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5721D0E-7E19-8CC1-7081-22AD804E0F3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AA541D71-772E-CAC5-0B76-164EF1CB1C6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64A7EF1-FB96-8331-E4CD-DB4C677DBAA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5305D8C-9B31-91AB-2469-F940D5EB2C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5E49C65F-197B-EF68-3AB9-8AFC79FA979B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6BB973C1-0775-3321-7B57-E6C05A4ADD93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1B0EE69-A90F-DD6E-E496-2A866D135E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92D4796-C85B-1E65-800B-25871F66EDB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B7C9E85-9148-D038-6839-3A51664F79CA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04E99E2-2333-E7DE-4739-93E6E29B55A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A94510EB-3BB5-BE4C-33FB-6F31D6B64385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D0861042-1041-8791-B93F-CAF213D266A7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5E5FB2A0-EFEA-4EFA-31FD-C70DB997FDA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B75B8784-B17D-32C2-BEFE-FF259074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Scenario C</a:t>
            </a:r>
          </a:p>
        </p:txBody>
      </p:sp>
      <p:pic>
        <p:nvPicPr>
          <p:cNvPr id="6" name="!!scenarioC-BLT">
            <a:extLst>
              <a:ext uri="{FF2B5EF4-FFF2-40B4-BE49-F238E27FC236}">
                <a16:creationId xmlns:a16="http://schemas.microsoft.com/office/drawing/2014/main" id="{C094C6FE-0EB8-6927-D8FB-1B91942DC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9" b="689"/>
          <a:stretch/>
        </p:blipFill>
        <p:spPr>
          <a:xfrm>
            <a:off x="2047372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!!scenarioC-WIFI">
            <a:extLst>
              <a:ext uri="{FF2B5EF4-FFF2-40B4-BE49-F238E27FC236}">
                <a16:creationId xmlns:a16="http://schemas.microsoft.com/office/drawing/2014/main" id="{89819ADC-6C40-6B49-EAFD-8928C4291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" r="842"/>
          <a:stretch/>
        </p:blipFill>
        <p:spPr>
          <a:xfrm>
            <a:off x="5415685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!!scenarioC-BLT-didascalia">
            <a:extLst>
              <a:ext uri="{FF2B5EF4-FFF2-40B4-BE49-F238E27FC236}">
                <a16:creationId xmlns:a16="http://schemas.microsoft.com/office/drawing/2014/main" id="{19D304E4-F32B-2A42-77DF-C50007581383}"/>
              </a:ext>
            </a:extLst>
          </p:cNvPr>
          <p:cNvSpPr txBox="1"/>
          <p:nvPr/>
        </p:nvSpPr>
        <p:spPr>
          <a:xfrm>
            <a:off x="2047372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Bluetooth nello scenario C</a:t>
            </a:r>
          </a:p>
        </p:txBody>
      </p:sp>
      <p:sp>
        <p:nvSpPr>
          <p:cNvPr id="11" name="!!scenarioC-WIFI-didascalia">
            <a:extLst>
              <a:ext uri="{FF2B5EF4-FFF2-40B4-BE49-F238E27FC236}">
                <a16:creationId xmlns:a16="http://schemas.microsoft.com/office/drawing/2014/main" id="{A3FC806E-99F8-1A15-8FE1-E4EBB6B1EA27}"/>
              </a:ext>
            </a:extLst>
          </p:cNvPr>
          <p:cNvSpPr txBox="1"/>
          <p:nvPr/>
        </p:nvSpPr>
        <p:spPr>
          <a:xfrm>
            <a:off x="5415685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WiFi nello scenario C</a:t>
            </a:r>
          </a:p>
        </p:txBody>
      </p:sp>
    </p:spTree>
    <p:extLst>
      <p:ext uri="{BB962C8B-B14F-4D97-AF65-F5344CB8AC3E}">
        <p14:creationId xmlns:p14="http://schemas.microsoft.com/office/powerpoint/2010/main" val="407534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!!capitolo8">
            <a:extLst>
              <a:ext uri="{FF2B5EF4-FFF2-40B4-BE49-F238E27FC236}">
                <a16:creationId xmlns:a16="http://schemas.microsoft.com/office/drawing/2014/main" id="{53152F6B-7D4E-A914-8A68-94365CB668EE}"/>
              </a:ext>
            </a:extLst>
          </p:cNvPr>
          <p:cNvGrpSpPr/>
          <p:nvPr/>
        </p:nvGrpSpPr>
        <p:grpSpPr>
          <a:xfrm>
            <a:off x="7986063" y="0"/>
            <a:ext cx="1286922" cy="5143500"/>
            <a:chOff x="7986063" y="0"/>
            <a:chExt cx="128692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30" name="Rettangolo 329">
              <a:extLst>
                <a:ext uri="{FF2B5EF4-FFF2-40B4-BE49-F238E27FC236}">
                  <a16:creationId xmlns:a16="http://schemas.microsoft.com/office/drawing/2014/main" id="{308D1C7C-4782-FFE4-19C3-0C0C05D6E76D}"/>
                </a:ext>
              </a:extLst>
            </p:cNvPr>
            <p:cNvSpPr/>
            <p:nvPr/>
          </p:nvSpPr>
          <p:spPr>
            <a:xfrm>
              <a:off x="7992423" y="0"/>
              <a:ext cx="1152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31" name="Triangolo 330">
              <a:extLst>
                <a:ext uri="{FF2B5EF4-FFF2-40B4-BE49-F238E27FC236}">
                  <a16:creationId xmlns:a16="http://schemas.microsoft.com/office/drawing/2014/main" id="{47A8C239-13BC-730B-E8C6-54C2F2F327A1}"/>
                </a:ext>
              </a:extLst>
            </p:cNvPr>
            <p:cNvSpPr/>
            <p:nvPr/>
          </p:nvSpPr>
          <p:spPr>
            <a:xfrm rot="5400000">
              <a:off x="902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9E6C6A1-893F-57E3-61B5-CE3002540D90}"/>
                </a:ext>
              </a:extLst>
            </p:cNvPr>
            <p:cNvSpPr/>
            <p:nvPr/>
          </p:nvSpPr>
          <p:spPr>
            <a:xfrm>
              <a:off x="7986063" y="960630"/>
              <a:ext cx="1152000" cy="4171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Conclusioni</a:t>
              </a:r>
            </a:p>
          </p:txBody>
        </p:sp>
      </p:grpSp>
      <p:grpSp>
        <p:nvGrpSpPr>
          <p:cNvPr id="29" name="!!capitolo7">
            <a:extLst>
              <a:ext uri="{FF2B5EF4-FFF2-40B4-BE49-F238E27FC236}">
                <a16:creationId xmlns:a16="http://schemas.microsoft.com/office/drawing/2014/main" id="{612BC94F-BABD-8C1B-3128-69E537C17245}"/>
              </a:ext>
            </a:extLst>
          </p:cNvPr>
          <p:cNvGrpSpPr/>
          <p:nvPr/>
        </p:nvGrpSpPr>
        <p:grpSpPr>
          <a:xfrm>
            <a:off x="6835335" y="0"/>
            <a:ext cx="1285650" cy="5143500"/>
            <a:chOff x="6835335" y="0"/>
            <a:chExt cx="128565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7" name="Rettangolo 326">
              <a:extLst>
                <a:ext uri="{FF2B5EF4-FFF2-40B4-BE49-F238E27FC236}">
                  <a16:creationId xmlns:a16="http://schemas.microsoft.com/office/drawing/2014/main" id="{1211F675-F33F-E519-9DAF-A07621D02F97}"/>
                </a:ext>
              </a:extLst>
            </p:cNvPr>
            <p:cNvSpPr/>
            <p:nvPr/>
          </p:nvSpPr>
          <p:spPr>
            <a:xfrm>
              <a:off x="6840423" y="0"/>
              <a:ext cx="1152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8" name="Triangolo 327">
              <a:extLst>
                <a:ext uri="{FF2B5EF4-FFF2-40B4-BE49-F238E27FC236}">
                  <a16:creationId xmlns:a16="http://schemas.microsoft.com/office/drawing/2014/main" id="{D670286A-5C2F-5BE4-1574-2611A6052267}"/>
                </a:ext>
              </a:extLst>
            </p:cNvPr>
            <p:cNvSpPr/>
            <p:nvPr/>
          </p:nvSpPr>
          <p:spPr>
            <a:xfrm rot="5400000">
              <a:off x="7876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643A5DFA-5363-04EA-9CF5-4BB80BC9220B}"/>
                </a:ext>
              </a:extLst>
            </p:cNvPr>
            <p:cNvSpPr/>
            <p:nvPr/>
          </p:nvSpPr>
          <p:spPr>
            <a:xfrm>
              <a:off x="6835335" y="960630"/>
              <a:ext cx="1152000" cy="4171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Altri stimatori: ML</a:t>
              </a:r>
            </a:p>
          </p:txBody>
        </p:sp>
      </p:grpSp>
      <p:grpSp>
        <p:nvGrpSpPr>
          <p:cNvPr id="28" name="!!capitolo6">
            <a:extLst>
              <a:ext uri="{FF2B5EF4-FFF2-40B4-BE49-F238E27FC236}">
                <a16:creationId xmlns:a16="http://schemas.microsoft.com/office/drawing/2014/main" id="{FDE83636-D733-CD53-CCAB-F31347CBAE74}"/>
              </a:ext>
            </a:extLst>
          </p:cNvPr>
          <p:cNvGrpSpPr/>
          <p:nvPr/>
        </p:nvGrpSpPr>
        <p:grpSpPr>
          <a:xfrm>
            <a:off x="5684607" y="0"/>
            <a:ext cx="1284378" cy="5143500"/>
            <a:chOff x="5684607" y="0"/>
            <a:chExt cx="1284378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4" name="Rettangolo 323">
              <a:extLst>
                <a:ext uri="{FF2B5EF4-FFF2-40B4-BE49-F238E27FC236}">
                  <a16:creationId xmlns:a16="http://schemas.microsoft.com/office/drawing/2014/main" id="{73290816-2E82-6426-5E8F-739478335225}"/>
                </a:ext>
              </a:extLst>
            </p:cNvPr>
            <p:cNvSpPr/>
            <p:nvPr/>
          </p:nvSpPr>
          <p:spPr>
            <a:xfrm>
              <a:off x="5688423" y="0"/>
              <a:ext cx="1152000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5" name="Triangolo 324">
              <a:extLst>
                <a:ext uri="{FF2B5EF4-FFF2-40B4-BE49-F238E27FC236}">
                  <a16:creationId xmlns:a16="http://schemas.microsoft.com/office/drawing/2014/main" id="{3995076B-1AA5-9C2A-3B00-AF7F56EA0ABC}"/>
                </a:ext>
              </a:extLst>
            </p:cNvPr>
            <p:cNvSpPr/>
            <p:nvPr/>
          </p:nvSpPr>
          <p:spPr>
            <a:xfrm rot="5400000">
              <a:off x="6724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E7A933D3-4F02-37B2-DD78-61A7DB88E4BE}"/>
                </a:ext>
              </a:extLst>
            </p:cNvPr>
            <p:cNvSpPr/>
            <p:nvPr/>
          </p:nvSpPr>
          <p:spPr>
            <a:xfrm>
              <a:off x="5684607" y="960630"/>
              <a:ext cx="1152000" cy="4171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>
                <a:lnSpc>
                  <a:spcPct val="80000"/>
                </a:lnSpc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Altri stimatori:</a:t>
              </a:r>
              <a:b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</a:br>
              <a: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  <a:t>WLLS_I e WLLS_II</a:t>
              </a:r>
              <a:endPara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</p:grpSp>
      <p:grpSp>
        <p:nvGrpSpPr>
          <p:cNvPr id="27" name="!!capitolo5">
            <a:extLst>
              <a:ext uri="{FF2B5EF4-FFF2-40B4-BE49-F238E27FC236}">
                <a16:creationId xmlns:a16="http://schemas.microsoft.com/office/drawing/2014/main" id="{056F4196-B604-2A3A-ED33-0D83CA7FEB74}"/>
              </a:ext>
            </a:extLst>
          </p:cNvPr>
          <p:cNvGrpSpPr/>
          <p:nvPr/>
        </p:nvGrpSpPr>
        <p:grpSpPr>
          <a:xfrm>
            <a:off x="4533879" y="0"/>
            <a:ext cx="1283106" cy="5143500"/>
            <a:chOff x="4533879" y="0"/>
            <a:chExt cx="1283106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1" name="Rettangolo 320">
              <a:extLst>
                <a:ext uri="{FF2B5EF4-FFF2-40B4-BE49-F238E27FC236}">
                  <a16:creationId xmlns:a16="http://schemas.microsoft.com/office/drawing/2014/main" id="{4B97C807-71FF-1895-0E75-1FFD2BCA87B9}"/>
                </a:ext>
              </a:extLst>
            </p:cNvPr>
            <p:cNvSpPr/>
            <p:nvPr/>
          </p:nvSpPr>
          <p:spPr>
            <a:xfrm>
              <a:off x="4536423" y="0"/>
              <a:ext cx="1152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2" name="Triangolo 321">
              <a:extLst>
                <a:ext uri="{FF2B5EF4-FFF2-40B4-BE49-F238E27FC236}">
                  <a16:creationId xmlns:a16="http://schemas.microsoft.com/office/drawing/2014/main" id="{15CBE8C7-6A4C-40F3-DAD8-860973531A17}"/>
                </a:ext>
              </a:extLst>
            </p:cNvPr>
            <p:cNvSpPr/>
            <p:nvPr/>
          </p:nvSpPr>
          <p:spPr>
            <a:xfrm rot="5400000">
              <a:off x="5572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A7B94D37-FDB6-6F98-2E5B-AD2D60AC3771}"/>
                </a:ext>
              </a:extLst>
            </p:cNvPr>
            <p:cNvSpPr/>
            <p:nvPr/>
          </p:nvSpPr>
          <p:spPr>
            <a:xfrm>
              <a:off x="4533879" y="960630"/>
              <a:ext cx="1152000" cy="4171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Lo stimatore WLLS</a:t>
              </a:r>
            </a:p>
          </p:txBody>
        </p:sp>
      </p:grpSp>
      <p:grpSp>
        <p:nvGrpSpPr>
          <p:cNvPr id="26" name="!!capitolo4">
            <a:extLst>
              <a:ext uri="{FF2B5EF4-FFF2-40B4-BE49-F238E27FC236}">
                <a16:creationId xmlns:a16="http://schemas.microsoft.com/office/drawing/2014/main" id="{739D1EB6-6109-16F1-F016-3F35795724A4}"/>
              </a:ext>
            </a:extLst>
          </p:cNvPr>
          <p:cNvGrpSpPr/>
          <p:nvPr/>
        </p:nvGrpSpPr>
        <p:grpSpPr>
          <a:xfrm>
            <a:off x="3383151" y="0"/>
            <a:ext cx="1281834" cy="5143500"/>
            <a:chOff x="3383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3DC453F-3776-D811-548A-8ECDAABBD652}"/>
                </a:ext>
              </a:extLst>
            </p:cNvPr>
            <p:cNvSpPr/>
            <p:nvPr/>
          </p:nvSpPr>
          <p:spPr>
            <a:xfrm>
              <a:off x="3384423" y="0"/>
              <a:ext cx="115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3" name="Triangolo 62">
              <a:extLst>
                <a:ext uri="{FF2B5EF4-FFF2-40B4-BE49-F238E27FC236}">
                  <a16:creationId xmlns:a16="http://schemas.microsoft.com/office/drawing/2014/main" id="{D2ADB1C1-B390-ACD2-D176-875901A23457}"/>
                </a:ext>
              </a:extLst>
            </p:cNvPr>
            <p:cNvSpPr/>
            <p:nvPr/>
          </p:nvSpPr>
          <p:spPr>
            <a:xfrm rot="5400000">
              <a:off x="4420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813B2A6-6A68-2BFF-501F-AE3DBD55C51C}"/>
                </a:ext>
              </a:extLst>
            </p:cNvPr>
            <p:cNvSpPr/>
            <p:nvPr/>
          </p:nvSpPr>
          <p:spPr>
            <a:xfrm>
              <a:off x="3383151" y="960630"/>
              <a:ext cx="1152000" cy="4171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>
                <a:lnSpc>
                  <a:spcPct val="80000"/>
                </a:lnSpc>
              </a:pPr>
              <a: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  <a:t>Caratterizzazione</a:t>
              </a:r>
              <a:b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</a:br>
              <a: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  <a:t>del</a:t>
              </a: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 dataset</a:t>
              </a:r>
            </a:p>
          </p:txBody>
        </p:sp>
      </p:grpSp>
      <p:grpSp>
        <p:nvGrpSpPr>
          <p:cNvPr id="25" name="!!capitolo3">
            <a:extLst>
              <a:ext uri="{FF2B5EF4-FFF2-40B4-BE49-F238E27FC236}">
                <a16:creationId xmlns:a16="http://schemas.microsoft.com/office/drawing/2014/main" id="{AA44ED2A-BF7A-EF1B-1452-FE6B4F5C9A36}"/>
              </a:ext>
            </a:extLst>
          </p:cNvPr>
          <p:cNvGrpSpPr/>
          <p:nvPr/>
        </p:nvGrpSpPr>
        <p:grpSpPr>
          <a:xfrm>
            <a:off x="2231151" y="0"/>
            <a:ext cx="1281834" cy="5143500"/>
            <a:chOff x="2231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7263301B-0B1A-9A83-4702-3D5E9CE03471}"/>
                </a:ext>
              </a:extLst>
            </p:cNvPr>
            <p:cNvSpPr/>
            <p:nvPr/>
          </p:nvSpPr>
          <p:spPr>
            <a:xfrm>
              <a:off x="2232423" y="0"/>
              <a:ext cx="1152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0" name="Triangolo 59">
              <a:extLst>
                <a:ext uri="{FF2B5EF4-FFF2-40B4-BE49-F238E27FC236}">
                  <a16:creationId xmlns:a16="http://schemas.microsoft.com/office/drawing/2014/main" id="{06EEA162-B715-E775-26C2-FA6A109EB3A5}"/>
                </a:ext>
              </a:extLst>
            </p:cNvPr>
            <p:cNvSpPr/>
            <p:nvPr/>
          </p:nvSpPr>
          <p:spPr>
            <a:xfrm rot="5400000">
              <a:off x="326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7470B03C-65DD-F3AA-5834-BAA37BA82B07}"/>
                </a:ext>
              </a:extLst>
            </p:cNvPr>
            <p:cNvSpPr/>
            <p:nvPr/>
          </p:nvSpPr>
          <p:spPr>
            <a:xfrm>
              <a:off x="2231151" y="966315"/>
              <a:ext cx="1152000" cy="4171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Stato dell’arte</a:t>
              </a:r>
            </a:p>
          </p:txBody>
        </p:sp>
      </p:grpSp>
      <p:grpSp>
        <p:nvGrpSpPr>
          <p:cNvPr id="24" name="!!capitolo2">
            <a:extLst>
              <a:ext uri="{FF2B5EF4-FFF2-40B4-BE49-F238E27FC236}">
                <a16:creationId xmlns:a16="http://schemas.microsoft.com/office/drawing/2014/main" id="{DBCCACAC-58DC-AD02-26FF-77346EA2CDA6}"/>
              </a:ext>
            </a:extLst>
          </p:cNvPr>
          <p:cNvGrpSpPr/>
          <p:nvPr/>
        </p:nvGrpSpPr>
        <p:grpSpPr>
          <a:xfrm>
            <a:off x="1115575" y="0"/>
            <a:ext cx="1224424" cy="5143500"/>
            <a:chOff x="111557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6" name="Rettangolo 55">
              <a:extLst>
                <a:ext uri="{FF2B5EF4-FFF2-40B4-BE49-F238E27FC236}">
                  <a16:creationId xmlns:a16="http://schemas.microsoft.com/office/drawing/2014/main" id="{DEB86B3A-8815-AD2A-A970-9535033D864A}"/>
                </a:ext>
              </a:extLst>
            </p:cNvPr>
            <p:cNvSpPr/>
            <p:nvPr/>
          </p:nvSpPr>
          <p:spPr>
            <a:xfrm>
              <a:off x="1115999" y="0"/>
              <a:ext cx="1116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7" name="Triangolo 56">
              <a:extLst>
                <a:ext uri="{FF2B5EF4-FFF2-40B4-BE49-F238E27FC236}">
                  <a16:creationId xmlns:a16="http://schemas.microsoft.com/office/drawing/2014/main" id="{4A11C22A-36E2-1F42-B12A-4DEBCCAC410B}"/>
                </a:ext>
              </a:extLst>
            </p:cNvPr>
            <p:cNvSpPr/>
            <p:nvPr/>
          </p:nvSpPr>
          <p:spPr>
            <a:xfrm rot="5400000">
              <a:off x="2105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3E2679C-9798-5540-B566-7D5FD5FC40C3}"/>
                </a:ext>
              </a:extLst>
            </p:cNvPr>
            <p:cNvSpPr/>
            <p:nvPr/>
          </p:nvSpPr>
          <p:spPr>
            <a:xfrm>
              <a:off x="1115575" y="972000"/>
              <a:ext cx="1116000" cy="4171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Motivazioni</a:t>
              </a:r>
            </a:p>
          </p:txBody>
        </p:sp>
      </p:grpSp>
      <p:grpSp>
        <p:nvGrpSpPr>
          <p:cNvPr id="30" name="!!capitolo1">
            <a:extLst>
              <a:ext uri="{FF2B5EF4-FFF2-40B4-BE49-F238E27FC236}">
                <a16:creationId xmlns:a16="http://schemas.microsoft.com/office/drawing/2014/main" id="{A3C04BD9-155C-A324-0377-126248B30CD1}"/>
              </a:ext>
            </a:extLst>
          </p:cNvPr>
          <p:cNvGrpSpPr/>
          <p:nvPr/>
        </p:nvGrpSpPr>
        <p:grpSpPr>
          <a:xfrm>
            <a:off x="-425" y="0"/>
            <a:ext cx="1224424" cy="5143500"/>
            <a:chOff x="-42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D9B48C7-B39C-9547-5209-94E2EE81CBDC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E570BD3-B880-B477-5910-2857AC25141B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9563E03-B633-C8A2-FAA1-60D724A4AEEA}"/>
                </a:ext>
              </a:extLst>
            </p:cNvPr>
            <p:cNvSpPr/>
            <p:nvPr/>
          </p:nvSpPr>
          <p:spPr>
            <a:xfrm>
              <a:off x="-425" y="972000"/>
              <a:ext cx="1116000" cy="4171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Introduzione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2B7AA33-CA18-E268-0C07-314E483F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0FC890C-6FD3-327A-86FD-0CEBBBD6883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85E8607-5517-281F-8A64-B52BA141325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5B1087DD-046A-BB83-E8BE-A79F4FC9D29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2D1D721-18E1-6BED-E4C8-E91698A2B39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A169412-0168-0B17-8F82-FAF99CE19FD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465CE12-CC88-C3CD-D15A-500E2762541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AE96CDBC-68CA-6169-9E18-6D15F2C3741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C8923D-D252-61E8-76D5-115B58F6517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9FE3413-E6D7-E1A1-0298-08B12770FC3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DFE7E98E-2A39-951B-CE13-542BAC57E81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6209199A-31E4-9533-3DD6-5AE0527DC977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FCFB525-BD75-EE48-FC54-7E8B655182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D38340F3-8782-9575-CB1A-A627E9B2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Schema esecutivo</a:t>
            </a:r>
          </a:p>
        </p:txBody>
      </p:sp>
      <p:grpSp>
        <p:nvGrpSpPr>
          <p:cNvPr id="2" name="!!capitolo4">
            <a:extLst>
              <a:ext uri="{FF2B5EF4-FFF2-40B4-BE49-F238E27FC236}">
                <a16:creationId xmlns:a16="http://schemas.microsoft.com/office/drawing/2014/main" id="{BC06FAA8-F1A6-8197-623D-26B714649B32}"/>
              </a:ext>
            </a:extLst>
          </p:cNvPr>
          <p:cNvGrpSpPr/>
          <p:nvPr/>
        </p:nvGrpSpPr>
        <p:grpSpPr>
          <a:xfrm>
            <a:off x="-180000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7382A962-C97D-C51F-2823-BE4E7CEF0DDB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9C380C33-401B-CC97-E56B-FFF0D579AFC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0876BF39-6CB9-8BED-A2C9-74C0FD3A608E}"/>
              </a:ext>
            </a:extLst>
          </p:cNvPr>
          <p:cNvSpPr>
            <a:spLocks noChangeAspect="1"/>
          </p:cNvSpPr>
          <p:nvPr/>
        </p:nvSpPr>
        <p:spPr>
          <a:xfrm rot="1500000">
            <a:off x="3250991" y="1098193"/>
            <a:ext cx="611937" cy="6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2F5B1E90-A458-6B2C-0684-2481F4C48D6A}"/>
              </a:ext>
            </a:extLst>
          </p:cNvPr>
          <p:cNvSpPr>
            <a:spLocks noChangeAspect="1"/>
          </p:cNvSpPr>
          <p:nvPr/>
        </p:nvSpPr>
        <p:spPr>
          <a:xfrm>
            <a:off x="5073881" y="2496548"/>
            <a:ext cx="791917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8B042E6E-4E37-AB34-0E30-407EE6D7EA8E}"/>
              </a:ext>
            </a:extLst>
          </p:cNvPr>
          <p:cNvCxnSpPr>
            <a:cxnSpLocks/>
          </p:cNvCxnSpPr>
          <p:nvPr/>
        </p:nvCxnSpPr>
        <p:spPr>
          <a:xfrm>
            <a:off x="3834261" y="1533501"/>
            <a:ext cx="1355594" cy="1079033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851B368-C94D-B6DC-4989-CDACCBC8FFD9}"/>
              </a:ext>
            </a:extLst>
          </p:cNvPr>
          <p:cNvSpPr>
            <a:spLocks noChangeAspect="1"/>
          </p:cNvSpPr>
          <p:nvPr/>
        </p:nvSpPr>
        <p:spPr>
          <a:xfrm>
            <a:off x="3430961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B7ABF63-F654-6A9B-C58D-898BBF9F3DE1}"/>
              </a:ext>
            </a:extLst>
          </p:cNvPr>
          <p:cNvSpPr>
            <a:spLocks noChangeAspect="1"/>
          </p:cNvSpPr>
          <p:nvPr/>
        </p:nvSpPr>
        <p:spPr>
          <a:xfrm>
            <a:off x="3433825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DBEA0F1-A501-DF77-EC1F-9736CBCA7EF4}"/>
              </a:ext>
            </a:extLst>
          </p:cNvPr>
          <p:cNvSpPr>
            <a:spLocks noChangeAspect="1"/>
          </p:cNvSpPr>
          <p:nvPr/>
        </p:nvSpPr>
        <p:spPr>
          <a:xfrm>
            <a:off x="3436689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F5DDC62-F441-2025-F98F-93DBD61DC23C}"/>
              </a:ext>
            </a:extLst>
          </p:cNvPr>
          <p:cNvSpPr>
            <a:spLocks noChangeAspect="1"/>
          </p:cNvSpPr>
          <p:nvPr/>
        </p:nvSpPr>
        <p:spPr>
          <a:xfrm>
            <a:off x="7023105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D689439-2EC0-961E-A27E-25A227CA513F}"/>
              </a:ext>
            </a:extLst>
          </p:cNvPr>
          <p:cNvSpPr>
            <a:spLocks noChangeAspect="1"/>
          </p:cNvSpPr>
          <p:nvPr/>
        </p:nvSpPr>
        <p:spPr>
          <a:xfrm>
            <a:off x="7025969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3D4CECE-90F4-739C-28F0-0DC962035D05}"/>
              </a:ext>
            </a:extLst>
          </p:cNvPr>
          <p:cNvSpPr>
            <a:spLocks noChangeAspect="1"/>
          </p:cNvSpPr>
          <p:nvPr/>
        </p:nvSpPr>
        <p:spPr>
          <a:xfrm>
            <a:off x="7028833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tella a 5 punte 23">
            <a:extLst>
              <a:ext uri="{FF2B5EF4-FFF2-40B4-BE49-F238E27FC236}">
                <a16:creationId xmlns:a16="http://schemas.microsoft.com/office/drawing/2014/main" id="{28A75DB7-2D28-D2DD-22A4-4B90ADB5B077}"/>
              </a:ext>
            </a:extLst>
          </p:cNvPr>
          <p:cNvSpPr>
            <a:spLocks noChangeAspect="1"/>
          </p:cNvSpPr>
          <p:nvPr/>
        </p:nvSpPr>
        <p:spPr>
          <a:xfrm>
            <a:off x="5253840" y="2622548"/>
            <a:ext cx="432000" cy="432000"/>
          </a:xfrm>
          <a:prstGeom prst="star5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2B3D2DC-6A6C-886B-C9C0-ABC6158ABECF}"/>
                  </a:ext>
                </a:extLst>
              </p:cNvPr>
              <p:cNvSpPr txBox="1"/>
              <p:nvPr/>
            </p:nvSpPr>
            <p:spPr>
              <a:xfrm>
                <a:off x="2978049" y="1610081"/>
                <a:ext cx="1157820" cy="6079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Anchor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𝑖</m:t>
                    </m:r>
                  </m:oMath>
                </a14:m>
                <a:endPara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𝒂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𝒊</m:t>
                          </m:r>
                        </m:sub>
                      </m:sSub>
                      <m:r>
                        <a:rPr lang="it-IT" sz="1200" b="1" i="1" smtClean="0">
                          <a:latin typeface="Cambria Math" panose="02040503050406030204" pitchFamily="18" charset="0"/>
                          <a:ea typeface="SF Pro Display Light" pitchFamily="2" charset="0"/>
                          <a:cs typeface="SF Pro Display Light" pitchFamily="2" charset="0"/>
                        </a:rPr>
                        <m:t>=</m:t>
                      </m:r>
                      <m:sSup>
                        <m:sSupPr>
                          <m:ctrlP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𝒙</m:t>
                                  </m:r>
                                </m:sup>
                              </m:sSubSup>
                              <m: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it-IT" sz="1200" b="1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2B3D2DC-6A6C-886B-C9C0-ABC6158A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049" y="1610081"/>
                <a:ext cx="1157820" cy="607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0100593D-9038-4E42-7124-970401B6ADBC}"/>
                  </a:ext>
                </a:extLst>
              </p:cNvPr>
              <p:cNvSpPr txBox="1"/>
              <p:nvPr/>
            </p:nvSpPr>
            <p:spPr>
              <a:xfrm>
                <a:off x="4890929" y="3150136"/>
                <a:ext cx="1157820" cy="53553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Target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smtClean="0">
                          <a:latin typeface="Cambria Math" panose="02040503050406030204" pitchFamily="18" charset="0"/>
                          <a:ea typeface="SF Pro Display Light" pitchFamily="2" charset="0"/>
                          <a:cs typeface="SF Pro Display Light" pitchFamily="2" charset="0"/>
                        </a:rPr>
                        <m:t>𝒕</m:t>
                      </m:r>
                      <m:r>
                        <a:rPr lang="it-IT" sz="1200" b="1" i="1">
                          <a:latin typeface="Cambria Math" panose="02040503050406030204" pitchFamily="18" charset="0"/>
                          <a:ea typeface="SF Pro Display Light" pitchFamily="2" charset="0"/>
                          <a:cs typeface="SF Pro Display Light" pitchFamily="2" charset="0"/>
                        </a:rPr>
                        <m:t>=</m:t>
                      </m:r>
                      <m:sSup>
                        <m:sSupPr>
                          <m:ctrlPr>
                            <a:rPr lang="it-IT" sz="1200" b="1" i="1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𝒚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sz="1200" b="1" i="1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it-IT" sz="1200" b="1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0100593D-9038-4E42-7124-970401B6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29" y="3150136"/>
                <a:ext cx="1157820" cy="535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F925C5B-3DA9-F71E-7A21-A2063BDD7312}"/>
                  </a:ext>
                </a:extLst>
              </p:cNvPr>
              <p:cNvSpPr txBox="1"/>
              <p:nvPr/>
            </p:nvSpPr>
            <p:spPr>
              <a:xfrm>
                <a:off x="4856603" y="1914301"/>
                <a:ext cx="3010687" cy="46814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1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it-IT" sz="1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b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sz="1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sz="1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b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sz="1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1200" b="1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F925C5B-3DA9-F71E-7A21-A2063BDD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03" y="1914301"/>
                <a:ext cx="3010687" cy="468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18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A2A26ADA-6251-C51D-BB1C-20D38FD4F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BFD5E3A-3459-0200-5BEF-C5BB1580036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7F72E42-F691-70EA-9972-48D75341911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9D160FD-AED7-8FBA-8864-FAC3FA39FC6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00B4D3E-FD70-2BA8-7EAD-ECF7994C52F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C70A98E-1AB2-58E7-7D15-5A381A9AC35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8545907-AC88-202C-3D6D-59BA06AAF7C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F04A144-6361-2857-1A6A-6C3F6824FF4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6E8F9293-757A-DB3D-88CA-AD17B63200D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5F7E663-6F98-1CED-80EB-133D788D0FC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9CDDE5C-3C7A-8681-08DA-25A2508410D7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E8728624-0D2D-BA11-F13C-99087AA0A10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F25132C-0A3D-D961-FCEB-D1093611AC9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C88B981C-1E97-9188-912A-816D0C31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Schema esecutivo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D6857B89-79A5-7F0E-3E96-A432855BE51B}"/>
                  </a:ext>
                </a:extLst>
              </p:cNvPr>
              <p:cNvSpPr/>
              <p:nvPr/>
            </p:nvSpPr>
            <p:spPr>
              <a:xfrm>
                <a:off x="191905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Collezionare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𝐾</m:t>
                    </m:r>
                  </m:oMath>
                </a14:m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misure di valori RSS.</a:t>
                </a:r>
              </a:p>
            </p:txBody>
          </p:sp>
        </mc:Choice>
        <mc:Fallback xmlns="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D6857B89-79A5-7F0E-3E96-A432855B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5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B1DCDCE-CB1C-22A8-3317-9A8960837910}"/>
              </a:ext>
            </a:extLst>
          </p:cNvPr>
          <p:cNvSpPr/>
          <p:nvPr/>
        </p:nvSpPr>
        <p:spPr>
          <a:xfrm>
            <a:off x="3727373" y="1522748"/>
            <a:ext cx="1440000" cy="3379105"/>
          </a:xfrm>
          <a:prstGeom prst="roundRect">
            <a:avLst>
              <a:gd name="adj" fmla="val 12103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it-IT" sz="16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Calcolare la media.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EA36C0AA-14B0-BE23-2BC5-FE1248973C9D}"/>
                  </a:ext>
                </a:extLst>
              </p:cNvPr>
              <p:cNvSpPr/>
              <p:nvPr/>
            </p:nvSpPr>
            <p:spPr>
              <a:xfrm>
                <a:off x="5535687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Calcolare la stima della distanza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SF Pro Display" pitchFamily="2" charset="0"/>
                            <a:cs typeface="SF Pro Display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SF Pro Display" pitchFamily="2" charset="0"/>
                                <a:cs typeface="SF Pro Display" pitchFamily="2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SF Pro Display" pitchFamily="2" charset="0"/>
                                <a:cs typeface="SF Pro Display" pitchFamily="2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SF Pro Display" pitchFamily="2" charset="0"/>
                                <a:cs typeface="SF Pro Display" pitchFamily="2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EA36C0AA-14B0-BE23-2BC5-FE1248973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687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DF27F528-8F5B-D10C-31B1-4B5B976F3BA0}"/>
                  </a:ext>
                </a:extLst>
              </p:cNvPr>
              <p:cNvSpPr/>
              <p:nvPr/>
            </p:nvSpPr>
            <p:spPr>
              <a:xfrm>
                <a:off x="734399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Risolvere il sistema di equazioni e ottenere la stima della posizione del target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SF Pro Display" pitchFamily="2" charset="0"/>
                            <a:cs typeface="SF Pro Display" pitchFamily="2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SF Pro Display" pitchFamily="2" charset="0"/>
                            <a:cs typeface="SF Pro Display" pitchFamily="2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DF27F528-8F5B-D10C-31B1-4B5B976F3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99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riangolo 31">
            <a:extLst>
              <a:ext uri="{FF2B5EF4-FFF2-40B4-BE49-F238E27FC236}">
                <a16:creationId xmlns:a16="http://schemas.microsoft.com/office/drawing/2014/main" id="{2F05668C-8E97-BF83-ACD6-DCF5F1BE61D0}"/>
              </a:ext>
            </a:extLst>
          </p:cNvPr>
          <p:cNvSpPr/>
          <p:nvPr/>
        </p:nvSpPr>
        <p:spPr>
          <a:xfrm rot="5400000">
            <a:off x="3362659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4" name="Triangolo 33">
            <a:extLst>
              <a:ext uri="{FF2B5EF4-FFF2-40B4-BE49-F238E27FC236}">
                <a16:creationId xmlns:a16="http://schemas.microsoft.com/office/drawing/2014/main" id="{090F3980-18DA-02F8-C26F-7EE17283D718}"/>
              </a:ext>
            </a:extLst>
          </p:cNvPr>
          <p:cNvSpPr/>
          <p:nvPr/>
        </p:nvSpPr>
        <p:spPr>
          <a:xfrm rot="5400000">
            <a:off x="5170973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5" name="Triangolo 34">
            <a:extLst>
              <a:ext uri="{FF2B5EF4-FFF2-40B4-BE49-F238E27FC236}">
                <a16:creationId xmlns:a16="http://schemas.microsoft.com/office/drawing/2014/main" id="{E781A74C-BF80-9A4F-9BD5-E70DF3524478}"/>
              </a:ext>
            </a:extLst>
          </p:cNvPr>
          <p:cNvSpPr/>
          <p:nvPr/>
        </p:nvSpPr>
        <p:spPr>
          <a:xfrm rot="5400000">
            <a:off x="6979287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8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8D8C8CB-0E35-C73D-B475-7D6F4A4D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7EE3EBE-6762-BCC4-91B3-59E3C975B69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463B2E5-D113-D74F-D4EF-60AAAB4AC10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DA6D227-14A9-D3CB-415F-75FAA72EDE7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2FAC1545-19B2-7B8D-4D7F-2AAACDB4F97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6DB9C52-4463-FB5F-7044-3927F60AA6C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BEE51B95-EACB-C99F-149D-FBE2251069C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57DF2C74-E468-DB73-7228-C8A441AF927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F865847D-747B-2F6F-FAF7-17B28F6FAB2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8EA88DC-9069-3B47-8507-6678A0FDF22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9BD463F-E565-FFBC-99AA-C3E289FD3DD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147B2201-9EBE-5AEF-5318-BAF59D1AAFF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2B1F8F8-66B0-84FC-B330-AC34C723B51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BD123A4D-279A-A104-0FE4-D4F63C65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Calcolo della stima della distanza</a:t>
            </a:r>
          </a:p>
        </p:txBody>
      </p:sp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DDBD4A22-B14A-E8BF-4033-41B217288DE9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3568127" y="1805967"/>
            <a:ext cx="216695" cy="949710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AF24CD3-2AC1-EF7F-6409-6127D7C9A12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378126" y="3209350"/>
            <a:ext cx="839067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759B2A19-27EF-FA3B-1601-66255B15CEAD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 flipH="1">
            <a:off x="6918237" y="3209350"/>
            <a:ext cx="1026695" cy="1121835"/>
          </a:xfrm>
          <a:prstGeom prst="bentConnector3">
            <a:avLst>
              <a:gd name="adj1" fmla="val -22266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E8CB1A8-C553-FFA5-E75B-28F5EF149B4B}"/>
                  </a:ext>
                </a:extLst>
              </p:cNvPr>
              <p:cNvSpPr txBox="1"/>
              <p:nvPr/>
            </p:nvSpPr>
            <p:spPr>
              <a:xfrm>
                <a:off x="3784821" y="1516845"/>
                <a:ext cx="313341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E8CB1A8-C553-FFA5-E75B-28F5EF14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821" y="1516845"/>
                <a:ext cx="313341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BE1A3D-D556-ABC9-F164-3C282E4607C9}"/>
                  </a:ext>
                </a:extLst>
              </p:cNvPr>
              <p:cNvSpPr txBox="1"/>
              <p:nvPr/>
            </p:nvSpPr>
            <p:spPr>
              <a:xfrm>
                <a:off x="2758126" y="2755677"/>
                <a:ext cx="1620000" cy="907346"/>
              </a:xfrm>
              <a:prstGeom prst="roundRect">
                <a:avLst>
                  <a:gd name="adj" fmla="val 235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ba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BE1A3D-D556-ABC9-F164-3C282E46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126" y="2755677"/>
                <a:ext cx="1620000" cy="907346"/>
              </a:xfrm>
              <a:prstGeom prst="roundRect">
                <a:avLst>
                  <a:gd name="adj" fmla="val 23512"/>
                </a:avLst>
              </a:prstGeom>
              <a:blipFill>
                <a:blip r:embed="rId4"/>
                <a:stretch>
                  <a:fillRect t="-54667" b="-10000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37E8E26-485D-643D-3803-ABF5036CF08B}"/>
                  </a:ext>
                </a:extLst>
              </p:cNvPr>
              <p:cNvSpPr txBox="1"/>
              <p:nvPr/>
            </p:nvSpPr>
            <p:spPr>
              <a:xfrm>
                <a:off x="5217193" y="2755677"/>
                <a:ext cx="2727739" cy="907346"/>
              </a:xfrm>
              <a:prstGeom prst="roundRect">
                <a:avLst>
                  <a:gd name="adj" fmla="val 235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ba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it-IT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37E8E26-485D-643D-3803-ABF5036CF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193" y="2755677"/>
                <a:ext cx="2727739" cy="907346"/>
              </a:xfrm>
              <a:prstGeom prst="roundRect">
                <a:avLst>
                  <a:gd name="adj" fmla="val 23512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BCDBEC-BAE1-831B-BA77-C87E44ED24F1}"/>
                  </a:ext>
                </a:extLst>
              </p:cNvPr>
              <p:cNvSpPr txBox="1"/>
              <p:nvPr/>
            </p:nvSpPr>
            <p:spPr>
              <a:xfrm>
                <a:off x="3784821" y="4042063"/>
                <a:ext cx="313341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36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BCDBEC-BAE1-831B-BA77-C87E44ED2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821" y="4042063"/>
                <a:ext cx="313341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!!scenarioA-didascalia">
            <a:extLst>
              <a:ext uri="{FF2B5EF4-FFF2-40B4-BE49-F238E27FC236}">
                <a16:creationId xmlns:a16="http://schemas.microsoft.com/office/drawing/2014/main" id="{A9F82F5B-44BD-C3E2-4CE9-97993A130A47}"/>
              </a:ext>
            </a:extLst>
          </p:cNvPr>
          <p:cNvSpPr txBox="1"/>
          <p:nvPr/>
        </p:nvSpPr>
        <p:spPr>
          <a:xfrm>
            <a:off x="4048258" y="2142322"/>
            <a:ext cx="260654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Modello di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path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loss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standard</a:t>
            </a:r>
          </a:p>
        </p:txBody>
      </p:sp>
      <p:sp>
        <p:nvSpPr>
          <p:cNvPr id="25" name="!!scenarioA-didascalia">
            <a:extLst>
              <a:ext uri="{FF2B5EF4-FFF2-40B4-BE49-F238E27FC236}">
                <a16:creationId xmlns:a16="http://schemas.microsoft.com/office/drawing/2014/main" id="{CB3F6995-2986-AEEB-4FFF-A6CE3B847461}"/>
              </a:ext>
            </a:extLst>
          </p:cNvPr>
          <p:cNvSpPr txBox="1"/>
          <p:nvPr/>
        </p:nvSpPr>
        <p:spPr>
          <a:xfrm>
            <a:off x="2838572" y="3722380"/>
            <a:ext cx="1459108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Calcolo della media</a:t>
            </a:r>
          </a:p>
        </p:txBody>
      </p:sp>
      <p:sp>
        <p:nvSpPr>
          <p:cNvPr id="27" name="!!scenarioA-didascalia">
            <a:extLst>
              <a:ext uri="{FF2B5EF4-FFF2-40B4-BE49-F238E27FC236}">
                <a16:creationId xmlns:a16="http://schemas.microsoft.com/office/drawing/2014/main" id="{B5D69F4D-3BB2-BC7C-018B-83AE2855A30C}"/>
              </a:ext>
            </a:extLst>
          </p:cNvPr>
          <p:cNvSpPr txBox="1"/>
          <p:nvPr/>
        </p:nvSpPr>
        <p:spPr>
          <a:xfrm>
            <a:off x="4015522" y="4665496"/>
            <a:ext cx="26720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Calcolo della stima della distanza</a:t>
            </a:r>
          </a:p>
        </p:txBody>
      </p:sp>
    </p:spTree>
    <p:extLst>
      <p:ext uri="{BB962C8B-B14F-4D97-AF65-F5344CB8AC3E}">
        <p14:creationId xmlns:p14="http://schemas.microsoft.com/office/powerpoint/2010/main" val="417070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8" grpId="0" animBg="1"/>
      <p:bldP spid="24" grpId="0"/>
      <p:bldP spid="25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F3E0251-7042-A781-8C4B-1051485BA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23BA0EE-8865-D7D9-50FF-261F5BA59C48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5351529" y="2067442"/>
            <a:ext cx="0" cy="406434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69452DC-B52E-6BB7-C4DE-60E39630F0A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5351529" y="3202391"/>
            <a:ext cx="0" cy="4064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8C8F44C-7AB8-4044-3C2C-0AFF91CA763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20DC58-D084-4499-4A17-CBBA2E21CD1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BBEE1A8-B744-BA52-A758-4BE24875E33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C5E31F7-CD05-DD10-11C1-C4398E25398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05335F0-8DB9-77F0-D3A3-D0AAF26536B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F63B362-B6F2-1FDF-85F0-1DD0B622DE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273C13B-8800-105E-2D0E-32740E6E940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DC736273-3756-45A4-07D2-96B7827EF4B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3E836DE-AD8E-621B-640D-22A7FB0AEDD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C016B809-4367-0205-C353-3FB6388B947C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1733F81E-C1B4-596A-B994-DC6D8F591BE5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0B7BCBDC-2EEF-8F1D-4E57-5460F7E6DCF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9CCD7F1C-33AF-28D5-5DA8-C0650BA9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Risoluzione del sistema di equazioni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ABB4D33-B5A2-2409-41AA-FFA9120E7B5B}"/>
                  </a:ext>
                </a:extLst>
              </p:cNvPr>
              <p:cNvSpPr txBox="1"/>
              <p:nvPr/>
            </p:nvSpPr>
            <p:spPr>
              <a:xfrm>
                <a:off x="3312160" y="1338927"/>
                <a:ext cx="4078738" cy="728515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b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b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ABB4D33-B5A2-2409-41AA-FFA9120E7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60" y="1338927"/>
                <a:ext cx="4078738" cy="728515"/>
              </a:xfrm>
              <a:prstGeom prst="roundRect">
                <a:avLst>
                  <a:gd name="adj" fmla="val 3470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F2A2252-D9DD-1C36-20D1-667212BA5FB8}"/>
                  </a:ext>
                </a:extLst>
              </p:cNvPr>
              <p:cNvSpPr txBox="1"/>
              <p:nvPr/>
            </p:nvSpPr>
            <p:spPr>
              <a:xfrm>
                <a:off x="3011938" y="2473876"/>
                <a:ext cx="4679182" cy="728515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𝟐</m:t>
                      </m:r>
                      <m:sSubSup>
                        <m:sSub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b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𝟐</m:t>
                      </m:r>
                      <m:sSubSup>
                        <m:sSub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b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F2A2252-D9DD-1C36-20D1-667212B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938" y="2473876"/>
                <a:ext cx="4679182" cy="728515"/>
              </a:xfrm>
              <a:prstGeom prst="roundRect">
                <a:avLst>
                  <a:gd name="adj" fmla="val 34709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modello-lineare-WLLS">
                <a:extLst>
                  <a:ext uri="{FF2B5EF4-FFF2-40B4-BE49-F238E27FC236}">
                    <a16:creationId xmlns:a16="http://schemas.microsoft.com/office/drawing/2014/main" id="{E63160B4-D53F-A583-1890-9472F9F2C529}"/>
                  </a:ext>
                </a:extLst>
              </p:cNvPr>
              <p:cNvSpPr txBox="1"/>
              <p:nvPr/>
            </p:nvSpPr>
            <p:spPr>
              <a:xfrm>
                <a:off x="4149858" y="3608826"/>
                <a:ext cx="2403342" cy="822515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1" i="1"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it-IT" sz="4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4400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44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it-IT" sz="4400" b="1" i="1" dirty="0"/>
              </a:p>
            </p:txBody>
          </p:sp>
        </mc:Choice>
        <mc:Fallback xmlns="">
          <p:sp>
            <p:nvSpPr>
              <p:cNvPr id="5" name="!!modello-lineare-WLLS">
                <a:extLst>
                  <a:ext uri="{FF2B5EF4-FFF2-40B4-BE49-F238E27FC236}">
                    <a16:creationId xmlns:a16="http://schemas.microsoft.com/office/drawing/2014/main" id="{E63160B4-D53F-A583-1890-9472F9F2C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58" y="3608826"/>
                <a:ext cx="2403342" cy="822515"/>
              </a:xfrm>
              <a:prstGeom prst="rect">
                <a:avLst/>
              </a:prstGeom>
              <a:blipFill>
                <a:blip r:embed="rId5"/>
                <a:stretch>
                  <a:fillRect t="-4615" b="-1538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!!vettore-rho">
                <a:extLst>
                  <a:ext uri="{FF2B5EF4-FFF2-40B4-BE49-F238E27FC236}">
                    <a16:creationId xmlns:a16="http://schemas.microsoft.com/office/drawing/2014/main" id="{A04301BF-3A75-2139-B60C-6DB341C5911B}"/>
                  </a:ext>
                </a:extLst>
              </p:cNvPr>
              <p:cNvSpPr txBox="1"/>
              <p:nvPr/>
            </p:nvSpPr>
            <p:spPr>
              <a:xfrm>
                <a:off x="3731527" y="4433283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𝜚</m:t>
                          </m:r>
                        </m:e>
                      </m:acc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15" name="!!vettore-rho">
                <a:extLst>
                  <a:ext uri="{FF2B5EF4-FFF2-40B4-BE49-F238E27FC236}">
                    <a16:creationId xmlns:a16="http://schemas.microsoft.com/office/drawing/2014/main" id="{A04301BF-3A75-2139-B60C-6DB341C5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27" y="4433283"/>
                <a:ext cx="1620001" cy="468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!!variabile-R">
                <a:extLst>
                  <a:ext uri="{FF2B5EF4-FFF2-40B4-BE49-F238E27FC236}">
                    <a16:creationId xmlns:a16="http://schemas.microsoft.com/office/drawing/2014/main" id="{8A778E74-2C98-07DA-B69C-CC82D42EEEDE}"/>
                  </a:ext>
                </a:extLst>
              </p:cNvPr>
              <p:cNvSpPr txBox="1"/>
              <p:nvPr/>
            </p:nvSpPr>
            <p:spPr>
              <a:xfrm>
                <a:off x="5351528" y="4433283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16" name="!!variabile-R">
                <a:extLst>
                  <a:ext uri="{FF2B5EF4-FFF2-40B4-BE49-F238E27FC236}">
                    <a16:creationId xmlns:a16="http://schemas.microsoft.com/office/drawing/2014/main" id="{8A778E74-2C98-07DA-B69C-CC82D42E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28" y="4433283"/>
                <a:ext cx="1620001" cy="4685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45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5FB14F65-C1F4-D059-04C7-75EAE0404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7CEEBE0-F9D6-8E77-0EB9-36CDCA664BFA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351529" y="2140456"/>
            <a:ext cx="0" cy="2292827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F49AF55-CAF6-E1AE-C8FF-37F8517D1523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8BED127-ADFC-0F98-03AC-5A719FA5247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0F51FCC-966F-F3AD-7465-18CBBE2313D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53EA297-ED5B-43E1-2D58-A09B4CD2C58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71710227-E446-AF14-AEEF-C5DC25ADD039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B334CA87-B246-0DAC-3190-49D4C4F73DF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27CC8E2-81D5-19A5-60BB-38AA42E45F95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61A6F1C0-E762-7771-518A-CD3A848E30F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15B9297-AA0D-454A-DCB2-8A177D050AD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7B7D2E2-CA1E-DFEF-77E7-58CB4930929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628202F5-9730-6687-4416-C1967A130816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F2A4080F-7CF8-AF2E-E853-520BE15310F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52A9834B-0E54-07ED-E3EA-08D56CAF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Risoluzione del sistema di equazioni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4CB7393-38DB-8C1E-2DD6-BF54203CC56E}"/>
                  </a:ext>
                </a:extLst>
              </p:cNvPr>
              <p:cNvSpPr txBox="1"/>
              <p:nvPr/>
            </p:nvSpPr>
            <p:spPr>
              <a:xfrm>
                <a:off x="2056898" y="2711681"/>
                <a:ext cx="2515102" cy="1451706"/>
              </a:xfrm>
              <a:prstGeom prst="roundRect">
                <a:avLst>
                  <a:gd name="adj" fmla="val 19311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4CB7393-38DB-8C1E-2DD6-BF54203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898" y="2711681"/>
                <a:ext cx="2515102" cy="1451706"/>
              </a:xfrm>
              <a:prstGeom prst="roundRect">
                <a:avLst>
                  <a:gd name="adj" fmla="val 1931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DDB243F-11E3-00F3-A0AE-CFC788ACBEB1}"/>
                  </a:ext>
                </a:extLst>
              </p:cNvPr>
              <p:cNvSpPr txBox="1"/>
              <p:nvPr/>
            </p:nvSpPr>
            <p:spPr>
              <a:xfrm>
                <a:off x="6150097" y="2711681"/>
                <a:ext cx="2515102" cy="1451706"/>
              </a:xfrm>
              <a:prstGeom prst="roundRect">
                <a:avLst>
                  <a:gd name="adj" fmla="val 179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DDB243F-11E3-00F3-A0AE-CFC788ACB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97" y="2711681"/>
                <a:ext cx="2515102" cy="1451706"/>
              </a:xfrm>
              <a:prstGeom prst="roundRect">
                <a:avLst>
                  <a:gd name="adj" fmla="val 17912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534D6B34-8670-E9BA-B1C1-457647E61C20}"/>
              </a:ext>
            </a:extLst>
          </p:cNvPr>
          <p:cNvCxnSpPr>
            <a:cxnSpLocks/>
            <a:stCxn id="28" idx="1"/>
            <a:endCxn id="6" idx="0"/>
          </p:cNvCxnSpPr>
          <p:nvPr/>
        </p:nvCxnSpPr>
        <p:spPr>
          <a:xfrm rot="10800000" flipV="1">
            <a:off x="3314449" y="1750185"/>
            <a:ext cx="835410" cy="961495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4 14">
            <a:extLst>
              <a:ext uri="{FF2B5EF4-FFF2-40B4-BE49-F238E27FC236}">
                <a16:creationId xmlns:a16="http://schemas.microsoft.com/office/drawing/2014/main" id="{1C346A27-795B-EC87-84C5-BE5C1903266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>
            <a:off x="6553201" y="1750186"/>
            <a:ext cx="854447" cy="961495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!!modello-lineare-WLLS">
                <a:extLst>
                  <a:ext uri="{FF2B5EF4-FFF2-40B4-BE49-F238E27FC236}">
                    <a16:creationId xmlns:a16="http://schemas.microsoft.com/office/drawing/2014/main" id="{E0A36268-B8C4-485A-0A90-D016392924BC}"/>
                  </a:ext>
                </a:extLst>
              </p:cNvPr>
              <p:cNvSpPr txBox="1"/>
              <p:nvPr/>
            </p:nvSpPr>
            <p:spPr>
              <a:xfrm>
                <a:off x="4149859" y="1338928"/>
                <a:ext cx="2403342" cy="822515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1" i="1"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it-IT" sz="4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4400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44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it-IT" sz="4400" b="1" i="1" dirty="0"/>
              </a:p>
            </p:txBody>
          </p:sp>
        </mc:Choice>
        <mc:Fallback xmlns="">
          <p:sp>
            <p:nvSpPr>
              <p:cNvPr id="28" name="!!modello-lineare-WLLS">
                <a:extLst>
                  <a:ext uri="{FF2B5EF4-FFF2-40B4-BE49-F238E27FC236}">
                    <a16:creationId xmlns:a16="http://schemas.microsoft.com/office/drawing/2014/main" id="{E0A36268-B8C4-485A-0A90-D01639292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59" y="1338928"/>
                <a:ext cx="2403342" cy="822515"/>
              </a:xfrm>
              <a:prstGeom prst="rect">
                <a:avLst/>
              </a:prstGeom>
              <a:blipFill>
                <a:blip r:embed="rId5"/>
                <a:stretch>
                  <a:fillRect t="-4545" b="-1363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!!vettore-rho">
                <a:extLst>
                  <a:ext uri="{FF2B5EF4-FFF2-40B4-BE49-F238E27FC236}">
                    <a16:creationId xmlns:a16="http://schemas.microsoft.com/office/drawing/2014/main" id="{C7F085DF-0CC1-7BF4-6D03-120FF81D5802}"/>
                  </a:ext>
                </a:extLst>
              </p:cNvPr>
              <p:cNvSpPr txBox="1"/>
              <p:nvPr/>
            </p:nvSpPr>
            <p:spPr>
              <a:xfrm>
                <a:off x="3731528" y="2153225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𝜚</m:t>
                          </m:r>
                        </m:e>
                      </m:acc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29" name="!!vettore-rho">
                <a:extLst>
                  <a:ext uri="{FF2B5EF4-FFF2-40B4-BE49-F238E27FC236}">
                    <a16:creationId xmlns:a16="http://schemas.microsoft.com/office/drawing/2014/main" id="{C7F085DF-0CC1-7BF4-6D03-120FF81D5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28" y="2153225"/>
                <a:ext cx="1620001" cy="468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!!variabile-R">
                <a:extLst>
                  <a:ext uri="{FF2B5EF4-FFF2-40B4-BE49-F238E27FC236}">
                    <a16:creationId xmlns:a16="http://schemas.microsoft.com/office/drawing/2014/main" id="{B6BDE4C0-F456-3058-4BCA-4EEAAF3DF717}"/>
                  </a:ext>
                </a:extLst>
              </p:cNvPr>
              <p:cNvSpPr txBox="1"/>
              <p:nvPr/>
            </p:nvSpPr>
            <p:spPr>
              <a:xfrm>
                <a:off x="5351529" y="2153225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30" name="!!variabile-R">
                <a:extLst>
                  <a:ext uri="{FF2B5EF4-FFF2-40B4-BE49-F238E27FC236}">
                    <a16:creationId xmlns:a16="http://schemas.microsoft.com/office/drawing/2014/main" id="{B6BDE4C0-F456-3058-4BCA-4EEAAF3D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29" y="2153225"/>
                <a:ext cx="1620001" cy="4685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B4CE2A-50B4-6029-E5CD-2A5AD3736009}"/>
                  </a:ext>
                </a:extLst>
              </p:cNvPr>
              <p:cNvSpPr txBox="1"/>
              <p:nvPr/>
            </p:nvSpPr>
            <p:spPr>
              <a:xfrm>
                <a:off x="3845058" y="4433283"/>
                <a:ext cx="3012942" cy="468572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𝑾𝑨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𝑾𝒃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B4CE2A-50B4-6029-E5CD-2A5AD373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58" y="4433283"/>
                <a:ext cx="3012942" cy="468572"/>
              </a:xfrm>
              <a:prstGeom prst="roundRect">
                <a:avLst>
                  <a:gd name="adj" fmla="val 34709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0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3D8AE35-E7BF-6ECF-B5C3-0AEA3EA8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00CE523-BEB2-DB28-5658-687BEDB63DB8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5351529" y="2115860"/>
            <a:ext cx="0" cy="77300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7554190C-A535-377F-B9FB-4C0FE872712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E71AA89-4911-3B9F-0332-8C37CE21617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30CA979-3011-F721-BEB2-274B7AB1B0A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2E8CDF6A-6F30-67C7-A4BA-2671164D880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E65C0A5-004D-FDF1-8B4E-87A92EB73958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893E744-CA1D-2E61-3C9B-955F45D482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82E76BE-E31B-06D0-074C-93688529618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D3F010E-1F9F-6AF6-405A-73F5EC36F99C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E1CAEEF-EAC8-6F40-4D5B-B86358FF425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FD12B958-08F7-FFFF-2B17-C3B77CBAA9CB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0D23EEE-9BB9-CC25-314E-7E1B5806888E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6D82E523-3644-A27E-4BA9-F4422504422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C22F8CAC-C16F-D688-E2B9-52A14D65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Risoluzione del sistema di equazioni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7AE41AB-9FB9-C93F-A496-F38D6D7752B4}"/>
                  </a:ext>
                </a:extLst>
              </p:cNvPr>
              <p:cNvSpPr txBox="1"/>
              <p:nvPr/>
            </p:nvSpPr>
            <p:spPr>
              <a:xfrm>
                <a:off x="2249254" y="2888865"/>
                <a:ext cx="6204549" cy="1579457"/>
              </a:xfrm>
              <a:prstGeom prst="roundRect">
                <a:avLst>
                  <a:gd name="adj" fmla="val 17326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108000" rIns="0" bIns="0" anchor="ctr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it-IT" sz="11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1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100" b="1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it-IT" sz="11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1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it-IT" sz="11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Sup>
                                          <m:sSubSupPr>
                                            <m:ctrlP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</m:sup>
                                        </m:sSubSup>
                                      </m:e>
                                    </m:acc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r>
                                      <a:rPr lang="it-IT" sz="1100" b="1" i="0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𝐞𝐱𝐩</m:t>
                                    </m:r>
                                    <m:d>
                                      <m:dPr>
                                        <m:ctrlP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𝟕𝟏𝟓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100" b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𝐞𝐱𝐩</m:t>
                                        </m:r>
                                        <m:d>
                                          <m:d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𝝈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𝟒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𝟕𝟏𝟓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it-IT" sz="1100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Sup>
                                          <m:sSubSup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</m:sup>
                                        </m:sSubSup>
                                      </m:e>
                                    </m:acc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r>
                                      <a:rPr lang="it-IT" sz="1100" b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𝐞𝐱𝐩</m:t>
                                    </m:r>
                                    <m:d>
                                      <m:dPr>
                                        <m:ctrlP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𝟕𝟏𝟓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100" b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𝐞𝐱𝐩</m:t>
                                        </m:r>
                                        <m:d>
                                          <m:d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𝝈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𝟒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𝟕𝟏𝟓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100" b="1" i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7AE41AB-9FB9-C93F-A496-F38D6D775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4" y="2888865"/>
                <a:ext cx="6204549" cy="1579457"/>
              </a:xfrm>
              <a:prstGeom prst="roundRect">
                <a:avLst>
                  <a:gd name="adj" fmla="val 17326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scenarioA-didascalia">
                <a:extLst>
                  <a:ext uri="{FF2B5EF4-FFF2-40B4-BE49-F238E27FC236}">
                    <a16:creationId xmlns:a16="http://schemas.microsoft.com/office/drawing/2014/main" id="{917723BB-B1A2-DF99-AB21-24AEFDCC72C2}"/>
                  </a:ext>
                </a:extLst>
              </p:cNvPr>
              <p:cNvSpPr txBox="1"/>
              <p:nvPr/>
            </p:nvSpPr>
            <p:spPr>
              <a:xfrm>
                <a:off x="2675679" y="4498789"/>
                <a:ext cx="5351698" cy="292324"/>
              </a:xfrm>
              <a:prstGeom prst="rect">
                <a:avLst/>
              </a:prstGeom>
              <a:noFill/>
            </p:spPr>
            <p:txBody>
              <a:bodyPr wrap="square" tIns="0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Matrice diagonale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𝑊</m:t>
                    </m:r>
                  </m:oMath>
                </a14:m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 dei pesi ottenuta dall’inverso della varianza di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200" i="1" smtClean="0">
                            <a:latin typeface="Cambria Math" panose="02040503050406030204" pitchFamily="18" charset="0"/>
                            <a:ea typeface="SF Pro Display Light" pitchFamily="2" charset="0"/>
                            <a:cs typeface="SF Pro Display Light" pitchFamily="2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it-IT" sz="120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</m:ctrlPr>
                          </m:sSubSup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1200" b="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!!scenarioA-didascalia">
                <a:extLst>
                  <a:ext uri="{FF2B5EF4-FFF2-40B4-BE49-F238E27FC236}">
                    <a16:creationId xmlns:a16="http://schemas.microsoft.com/office/drawing/2014/main" id="{917723BB-B1A2-DF99-AB21-24AEFDCC7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679" y="4498789"/>
                <a:ext cx="5351698" cy="292324"/>
              </a:xfrm>
              <a:prstGeom prst="rect">
                <a:avLst/>
              </a:prstGeom>
              <a:blipFill>
                <a:blip r:embed="rId4"/>
                <a:stretch>
                  <a:fillRect t="-8333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01B6547-B2AD-DCE7-4B9D-7AEA0F8FC3CF}"/>
                  </a:ext>
                </a:extLst>
              </p:cNvPr>
              <p:cNvSpPr txBox="1"/>
              <p:nvPr/>
            </p:nvSpPr>
            <p:spPr>
              <a:xfrm>
                <a:off x="3845058" y="1647288"/>
                <a:ext cx="3012942" cy="468572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𝑾𝑨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𝑾𝒃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01B6547-B2AD-DCE7-4B9D-7AEA0F8FC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58" y="1647288"/>
                <a:ext cx="3012942" cy="468572"/>
              </a:xfrm>
              <a:prstGeom prst="roundRect">
                <a:avLst>
                  <a:gd name="adj" fmla="val 3470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59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4F800354-566D-0996-7828-69C55F7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3EAC4B3-A699-DB21-0AE1-40CED86BD7D4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5BDF7E3C-AFBF-8070-C686-E02C295D3F7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4E2F83D6-64CE-0BAB-148A-D0C69F1672E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D8D8F1BA-9608-C257-7753-8EFEEA1CFA7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B017037-6B42-F435-087E-9E5C9027C4C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5D80367-80DC-0371-8864-29C1FD48273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BB078253-40D4-3758-D5E3-9AC0A3062EB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174C455A-07C6-2996-C94A-F1DF02F667D0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60F0395-8C1E-CFE1-4DD6-03C5E30962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C7AFB2D6-F3D6-BE81-1BC4-87D38C81A0D2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972B3986-A5CB-4AA6-1782-E8CCF2318E8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B7D3639F-0662-493E-FB51-10CF0F36CF6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7D68FF4C-FE1C-A705-A9D0-54808223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Confronto delle prestazioni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4A02F46-C286-15E8-6EF8-E6DA1F77AC47}"/>
                  </a:ext>
                </a:extLst>
              </p:cNvPr>
              <p:cNvSpPr txBox="1"/>
              <p:nvPr/>
            </p:nvSpPr>
            <p:spPr>
              <a:xfrm>
                <a:off x="3253154" y="2254759"/>
                <a:ext cx="4196750" cy="1305486"/>
              </a:xfrm>
              <a:prstGeom prst="roundRect">
                <a:avLst>
                  <a:gd name="adj" fmla="val 20256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it-IT" sz="1800" b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8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it-IT" sz="1800" b="1" i="0">
                                      <a:latin typeface="Cambria Math" panose="02040503050406030204" pitchFamily="18" charset="0"/>
                                    </a:rPr>
                                    <m:t>𝐛𝐮𝐫𝐬𝐭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1800" b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it-IT" sz="1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8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it-IT" sz="1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it-IT" sz="1800" b="1" i="0">
                                      <a:latin typeface="Cambria Math" panose="02040503050406030204" pitchFamily="18" charset="0"/>
                                    </a:rPr>
                                    <m:t>𝐛𝐮𝐫𝐬𝐭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it-IT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8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it-IT" sz="1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𝒍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it-IT" sz="1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800" b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4A02F46-C286-15E8-6EF8-E6DA1F77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154" y="2254759"/>
                <a:ext cx="4196750" cy="1305486"/>
              </a:xfrm>
              <a:prstGeom prst="roundRect">
                <a:avLst>
                  <a:gd name="adj" fmla="val 20256"/>
                </a:avLst>
              </a:prstGeom>
              <a:blipFill>
                <a:blip r:embed="rId3"/>
                <a:stretch>
                  <a:fillRect t="-44340" b="-81132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!scenarioA-didascalia">
            <a:extLst>
              <a:ext uri="{FF2B5EF4-FFF2-40B4-BE49-F238E27FC236}">
                <a16:creationId xmlns:a16="http://schemas.microsoft.com/office/drawing/2014/main" id="{FCCD46A2-F8F8-05DE-735D-F06E67FFECAD}"/>
              </a:ext>
            </a:extLst>
          </p:cNvPr>
          <p:cNvSpPr txBox="1"/>
          <p:nvPr/>
        </p:nvSpPr>
        <p:spPr>
          <a:xfrm>
            <a:off x="4048258" y="3621205"/>
            <a:ext cx="260654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RMSE (Root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Mean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Square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Error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8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73FAAB3E-5FEC-94F8-0483-5CBAB7C7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F535BE5-F07A-371A-D5F2-C6388407C99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21D4683-1A5F-BAD5-432B-734185B2FAB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28384EE-F82A-5913-B936-F750A7B45A2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12A4E19-3815-515B-84C5-507490F9F98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21FA00F-3197-2ACF-82BD-F279D069B14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76D461A-0B60-3A08-8DE3-3A4A4C3C1E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F93BEAE-0469-F95D-EA63-94C255E6594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12E405A-5C4F-0790-7E4D-E99543C306F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8B25411-A20B-ADDD-B32E-599F4AB4A07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DB72A40-F0FB-982A-67A1-751DCA7F2262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769537C1-3AB8-8E7D-761A-9443CC06F17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60325690-79E8-26D1-B287-E1149734F2A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BEE3973E-CEF4-A3F8-C1AF-1097FB4D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15" name="!!scenarioC-WLS-titolo">
            <a:extLst>
              <a:ext uri="{FF2B5EF4-FFF2-40B4-BE49-F238E27FC236}">
                <a16:creationId xmlns:a16="http://schemas.microsoft.com/office/drawing/2014/main" id="{03BA18CA-57D3-D23D-9A4E-A51B0AD6A598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14" name="!!scenarioB-WLS-titolo">
            <a:extLst>
              <a:ext uri="{FF2B5EF4-FFF2-40B4-BE49-F238E27FC236}">
                <a16:creationId xmlns:a16="http://schemas.microsoft.com/office/drawing/2014/main" id="{94282DA7-9E38-F2BD-8BFD-7080152F8148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13" name="!!scenarioA-WLS-titolo">
            <a:extLst>
              <a:ext uri="{FF2B5EF4-FFF2-40B4-BE49-F238E27FC236}">
                <a16:creationId xmlns:a16="http://schemas.microsoft.com/office/drawing/2014/main" id="{9DB0EB7E-5101-1CED-8CA7-EE0E21D98A53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!!scenarioC-WLS-RMSE">
                <a:extLst>
                  <a:ext uri="{FF2B5EF4-FFF2-40B4-BE49-F238E27FC236}">
                    <a16:creationId xmlns:a16="http://schemas.microsoft.com/office/drawing/2014/main" id="{955220FA-F92A-5442-E532-0144D5394F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078800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0.095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!!scenarioC-WLS-RMSE">
                <a:extLst>
                  <a:ext uri="{FF2B5EF4-FFF2-40B4-BE49-F238E27FC236}">
                    <a16:creationId xmlns:a16="http://schemas.microsoft.com/office/drawing/2014/main" id="{955220FA-F92A-5442-E532-0144D5394F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078800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0.095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!!scenarioB-WLS-RMSE">
                <a:extLst>
                  <a:ext uri="{FF2B5EF4-FFF2-40B4-BE49-F238E27FC236}">
                    <a16:creationId xmlns:a16="http://schemas.microsoft.com/office/drawing/2014/main" id="{D7CAE1B5-2FE8-84F9-ABFB-FB953E4C08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3930323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4.854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5.15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4.881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!!scenarioB-WLS-RMSE">
                <a:extLst>
                  <a:ext uri="{FF2B5EF4-FFF2-40B4-BE49-F238E27FC236}">
                    <a16:creationId xmlns:a16="http://schemas.microsoft.com/office/drawing/2014/main" id="{D7CAE1B5-2FE8-84F9-ABFB-FB953E4C08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3930323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4.854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5.15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4.881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!!scenarioA-WLS-RMSE">
                <a:extLst>
                  <a:ext uri="{FF2B5EF4-FFF2-40B4-BE49-F238E27FC236}">
                    <a16:creationId xmlns:a16="http://schemas.microsoft.com/office/drawing/2014/main" id="{51257ED5-C56C-E221-58B5-50C9E762DF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0493417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0.106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0.847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!!scenarioA-WLS-RMSE">
                <a:extLst>
                  <a:ext uri="{FF2B5EF4-FFF2-40B4-BE49-F238E27FC236}">
                    <a16:creationId xmlns:a16="http://schemas.microsoft.com/office/drawing/2014/main" id="{51257ED5-C56C-E221-58B5-50C9E762DF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0493417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0.106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0.847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!!scenarioC-WLS-immagine">
            <a:extLst>
              <a:ext uri="{FF2B5EF4-FFF2-40B4-BE49-F238E27FC236}">
                <a16:creationId xmlns:a16="http://schemas.microsoft.com/office/drawing/2014/main" id="{C59A8FE3-302B-1101-F369-BE9101135D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B-WLS-immagine">
            <a:extLst>
              <a:ext uri="{FF2B5EF4-FFF2-40B4-BE49-F238E27FC236}">
                <a16:creationId xmlns:a16="http://schemas.microsoft.com/office/drawing/2014/main" id="{060033CB-B938-0ED1-6F2A-9934184767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A-WLS-immagine">
            <a:extLst>
              <a:ext uri="{FF2B5EF4-FFF2-40B4-BE49-F238E27FC236}">
                <a16:creationId xmlns:a16="http://schemas.microsoft.com/office/drawing/2014/main" id="{0D6C1A52-4CB0-8CFD-9DE5-3DCC60CA6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555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5F4B22BB-DBE2-3776-C851-2440B800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E8B2C46-CC45-9354-D138-690EACD184B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F26371A-AA67-DA1C-98BF-BA2E7FA91B05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F2D224D-2DCD-3A18-88CC-F596E87C01E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6D57295-0CBF-0801-533E-0B2463EFD5F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C796A61-CC42-9A8F-43CE-2A3C1DEA758E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3FAD211-373B-FA2D-E73D-8996296568F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E22789B-7CFD-9E10-5D69-12E8C453D02F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27E987F-9371-B3F4-4D06-699AA9512D04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BA7E6AC-0C36-C1BF-8FF1-76A97CC9743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0EE9838E-3902-FD08-8730-7BCFDDF60ECD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8BCDF3E8-CD84-FA6D-AE1F-18AB2F4A8D0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D44C9AD1-F07B-8B99-D72F-9487EC76D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9A232491-2008-EF07-6790-FCA9E033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323781A4-F08C-149D-03A5-7159073B521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546474EF-25CA-2454-AC61-C4EABEB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514EF425-1341-9EEA-19FE-DA2BF044DE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9862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6AF3AF06-C914-FC59-BD0B-1C22956D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2C91582-4720-F6EA-AA51-D6250480C62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60CC38A-D5C7-5C27-9CE1-A1B245F615B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28F4471-64E0-BE7B-C578-BD3DA8E5F08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EC82CF9-57ED-7999-D0A4-91699637091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70299DAE-6415-3C80-7690-5D22FB8C695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DFC3EB0B-E0BE-B478-E698-805668D4D00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EB56A63-AA35-E917-821A-FB81994A7044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0162A10-0D82-2DF9-1A5E-69E17D37394C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AEB2A7A-195F-0658-244D-A519FF17E8B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B0BB23B0-D6B4-C14F-29F1-B7B0511315C6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6AE7576-50A6-7745-652A-294A55099567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10D9D1E-1DCC-102A-25E4-1CF88692091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7B1CB1CD-25A0-929B-05E9-C33CF552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961CB637-9D00-FD16-671E-491A949E997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!!scenarioB-WLS">
            <a:extLst>
              <a:ext uri="{FF2B5EF4-FFF2-40B4-BE49-F238E27FC236}">
                <a16:creationId xmlns:a16="http://schemas.microsoft.com/office/drawing/2014/main" id="{9B719E0D-E6CD-2AD8-ADFD-BA3CEAFD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!!scenarioC-WLS">
            <a:extLst>
              <a:ext uri="{FF2B5EF4-FFF2-40B4-BE49-F238E27FC236}">
                <a16:creationId xmlns:a16="http://schemas.microsoft.com/office/drawing/2014/main" id="{52D2B626-A7B5-E214-A629-3DAA57B40D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88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4F274735-7E7B-A6D6-6B0F-8578EB1A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titolo1">
            <a:extLst>
              <a:ext uri="{FF2B5EF4-FFF2-40B4-BE49-F238E27FC236}">
                <a16:creationId xmlns:a16="http://schemas.microsoft.com/office/drawing/2014/main" id="{B65874A0-B07C-2E06-F55F-6A274DFC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33B2325-7867-977D-9BCA-D727024522F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D2BB03A7-D549-7A33-C8E1-EF5F6385701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B8A6552-3C67-0F42-4985-A5346F4581E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F106072C-699C-411F-976E-0327DE0DC64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97B37739-B7F9-E4F6-B67F-C3CA218D416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F48E03E-877D-FF13-566B-F886DE07F94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1EC23170-0A76-3689-F389-E58E2ED1216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2C09054-2EA5-D384-8A43-49CEAD86495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E3C22F3-92C0-3594-82C9-2553EB9BCD1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69C66F66-3B9C-9761-772C-D64AB5AA5822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A633888F-ECD6-A811-2933-3F5202C98D6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8BB29EBA-6509-B7FC-780F-6C7B68B3434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E026F8A-D2BB-03CB-D207-D9E318665D1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1C63E8E-BD90-4EF7-CF7A-07672BF0F163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CB74CB7A-B247-65AA-DE69-A4D51C04B01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EF5779EE-EFE1-3F2D-1B21-DCC3A9D5E99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FB47EE5D-9312-CFC7-5270-3F7222BC1C44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C950EA3E-7AED-73AA-3A0E-B4B2370C628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8361CDF2-7979-A69D-94D3-AEE507EFD324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71F67EDC-C127-950F-68CA-875DD2A0C458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08B71E77-DAB4-052E-8FE8-2E769DA376B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C369FDB0-881C-4AA3-C98A-EB3E87320CBE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E838E89C-38F8-24FC-3CA7-3585BBFA740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E5790132-CF14-CB0C-9914-98A256C67B3A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758805CC-E052-DC5B-7E90-3B1DFC9789B7}"/>
              </a:ext>
            </a:extLst>
          </p:cNvPr>
          <p:cNvSpPr/>
          <p:nvPr/>
        </p:nvSpPr>
        <p:spPr>
          <a:xfrm>
            <a:off x="1475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ED92B98-9DFC-523A-1B20-3503622DE0FC}"/>
              </a:ext>
            </a:extLst>
          </p:cNvPr>
          <p:cNvSpPr/>
          <p:nvPr/>
        </p:nvSpPr>
        <p:spPr>
          <a:xfrm>
            <a:off x="8783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2EDF62-2BC1-44AA-1DD0-954FEA16F8FA}"/>
              </a:ext>
            </a:extLst>
          </p:cNvPr>
          <p:cNvSpPr/>
          <p:nvPr/>
        </p:nvSpPr>
        <p:spPr>
          <a:xfrm>
            <a:off x="5129999" y="490185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B65A165-868E-594A-A2D4-5A80CBFFB02E}"/>
              </a:ext>
            </a:extLst>
          </p:cNvPr>
          <p:cNvSpPr/>
          <p:nvPr/>
        </p:nvSpPr>
        <p:spPr>
          <a:xfrm>
            <a:off x="1475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650D21-AB4F-A84C-399D-3F43789ED18F}"/>
              </a:ext>
            </a:extLst>
          </p:cNvPr>
          <p:cNvSpPr/>
          <p:nvPr/>
        </p:nvSpPr>
        <p:spPr>
          <a:xfrm>
            <a:off x="8783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4BC437A-8B29-6C66-B6A5-50D476A0FF05}"/>
              </a:ext>
            </a:extLst>
          </p:cNvPr>
          <p:cNvSpPr/>
          <p:nvPr/>
        </p:nvSpPr>
        <p:spPr>
          <a:xfrm>
            <a:off x="5129999" y="115510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32F9036-BA0E-EAC7-51F2-E29C75350863}"/>
              </a:ext>
            </a:extLst>
          </p:cNvPr>
          <p:cNvSpPr/>
          <p:nvPr/>
        </p:nvSpPr>
        <p:spPr>
          <a:xfrm>
            <a:off x="5129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1E8A5D7-82E9-ED1B-9F0A-4CE6A0DE00FC}"/>
              </a:ext>
            </a:extLst>
          </p:cNvPr>
          <p:cNvSpPr/>
          <p:nvPr/>
        </p:nvSpPr>
        <p:spPr>
          <a:xfrm>
            <a:off x="1475999" y="3028480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B9A37D2-CE8E-056E-37B9-C1CC900491EB}"/>
              </a:ext>
            </a:extLst>
          </p:cNvPr>
          <p:cNvSpPr/>
          <p:nvPr/>
        </p:nvSpPr>
        <p:spPr>
          <a:xfrm>
            <a:off x="8783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9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CB299B38-94A9-861E-C060-F4B61E31E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C86BF95-A4E1-8667-1C93-D4873EF0841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9B7F0D6-CBFF-DABC-0467-D4861C8961DF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485A051-D324-CFB3-2C50-96D146CA6A5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9531539-9F60-6C37-40FA-6AFA6C5099E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BC898825-19E4-2E31-683D-DE6E58EB7D58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21DB43F6-6017-F68D-8B59-CDABDC91D8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3A70706-2987-66C8-1B03-71FAE4DB21C5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FCB33FB-03F4-A863-2A15-1BC9A79DB5EC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2511CACE-1B6A-7CA0-49D4-F1139E0C743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984208C-0C39-D926-85ED-F2F60919343E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E3B24702-B22F-1AE8-8FA5-1F22A19886E2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A1929808-B714-C3F0-B8FD-02AE4B4D2B8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83AC730F-E50F-F238-6B0D-003B0644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86F0CED4-41CA-7BC7-F282-776EBB55FEE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!!scenarioC-WLS">
            <a:extLst>
              <a:ext uri="{FF2B5EF4-FFF2-40B4-BE49-F238E27FC236}">
                <a16:creationId xmlns:a16="http://schemas.microsoft.com/office/drawing/2014/main" id="{90F3BC44-8403-2664-14F5-B3130107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0381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CD5A6E7F-D1F4-4E94-F1EF-EB10BF8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0E52648-3592-FF01-6E85-F2256EA363D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83A26A6-0749-8BBB-98F5-F15EF9DA686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328EA0F-E1D8-EF09-4FD0-A454A3FADBC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3836984-B509-2D47-5601-04509F574E6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F539078-4E50-D074-4796-3D625125A70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465C768-19F0-B2DD-8660-3348AE8954E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C7251E1-43FC-4781-044F-CB86D03DB843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FB94A08-269D-3810-021D-A2DFA396947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0127CD3-D4A4-4568-5865-427C01A053F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855AC7DC-7DA2-7FB2-C7BE-B6390F0B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677078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!!capitolo5">
            <a:extLst>
              <a:ext uri="{FF2B5EF4-FFF2-40B4-BE49-F238E27FC236}">
                <a16:creationId xmlns:a16="http://schemas.microsoft.com/office/drawing/2014/main" id="{6D4D900B-5E5C-424E-CED3-D9C17A14B56F}"/>
              </a:ext>
            </a:extLst>
          </p:cNvPr>
          <p:cNvGrpSpPr/>
          <p:nvPr/>
        </p:nvGrpSpPr>
        <p:grpSpPr>
          <a:xfrm>
            <a:off x="-180000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DA8EC67-146D-3F64-D1DA-CE9E4875F41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B39E8087-602C-4899-59EE-9737387B850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E2AB08F-7F7F-E1B6-8704-C3C4F0A8A9AF}"/>
              </a:ext>
            </a:extLst>
          </p:cNvPr>
          <p:cNvSpPr/>
          <p:nvPr/>
        </p:nvSpPr>
        <p:spPr>
          <a:xfrm>
            <a:off x="2160000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48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WLLS_I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F1AB77B-AC3E-DFDB-3D85-4C69454E17D3}"/>
              </a:ext>
            </a:extLst>
          </p:cNvPr>
          <p:cNvSpPr/>
          <p:nvPr/>
        </p:nvSpPr>
        <p:spPr>
          <a:xfrm>
            <a:off x="5556453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48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WLLS_II</a:t>
            </a:r>
            <a:endParaRPr lang="it-IT" sz="44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8" name="Rettangolo con angoli arrotondati 7" hidden="1">
            <a:extLst>
              <a:ext uri="{FF2B5EF4-FFF2-40B4-BE49-F238E27FC236}">
                <a16:creationId xmlns:a16="http://schemas.microsoft.com/office/drawing/2014/main" id="{08C70D95-D94B-E8FA-174A-B9292B843712}"/>
              </a:ext>
            </a:extLst>
          </p:cNvPr>
          <p:cNvSpPr/>
          <p:nvPr/>
        </p:nvSpPr>
        <p:spPr>
          <a:xfrm>
            <a:off x="2160000" y="1259999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OS_WLLS_I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One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9" name="Rettangolo con angoli arrotondati 8" hidden="1">
            <a:extLst>
              <a:ext uri="{FF2B5EF4-FFF2-40B4-BE49-F238E27FC236}">
                <a16:creationId xmlns:a16="http://schemas.microsoft.com/office/drawing/2014/main" id="{E1310517-EF80-4A59-EF36-019843A7C708}"/>
              </a:ext>
            </a:extLst>
          </p:cNvPr>
          <p:cNvSpPr/>
          <p:nvPr/>
        </p:nvSpPr>
        <p:spPr>
          <a:xfrm>
            <a:off x="2160000" y="3137350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Two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4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allAtOnce" animBg="1"/>
      <p:bldP spid="7" grpId="0" uiExpand="1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42178946-6B78-871B-B959-948585704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307B184-9E1F-EC56-2274-CC564E256E1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EF71318-5F06-69A6-7DCD-B9D43CFE19B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0F8D75B0-8F17-9DCB-50E0-DDE16D9471D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17CBE75-83A5-9520-4A5A-168E723AF24A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F344587-FE24-D63A-1A17-EC6957958835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4FC404C8-CBA4-0344-9C51-6E98F8350C3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D7E1CBD2-E1F0-C2BA-F5F9-635760136C94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42195A81-227C-65A9-BC52-B43E2A37CA7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D440DD43-4DAD-6A44-7977-10E77620696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E77847BE-CC4E-3B13-92CA-D253BB69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677078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Rettangolo con angoli arrotondati 5" hidden="1">
            <a:extLst>
              <a:ext uri="{FF2B5EF4-FFF2-40B4-BE49-F238E27FC236}">
                <a16:creationId xmlns:a16="http://schemas.microsoft.com/office/drawing/2014/main" id="{89B8AA25-2CD6-8D8E-641B-5B7B52D86D13}"/>
              </a:ext>
            </a:extLst>
          </p:cNvPr>
          <p:cNvSpPr/>
          <p:nvPr/>
        </p:nvSpPr>
        <p:spPr>
          <a:xfrm>
            <a:off x="2160000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48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WLLS_I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C39D440-6CD6-F2FE-3B2D-7B7B569385AC}"/>
              </a:ext>
            </a:extLst>
          </p:cNvPr>
          <p:cNvSpPr/>
          <p:nvPr/>
        </p:nvSpPr>
        <p:spPr>
          <a:xfrm>
            <a:off x="5556453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48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WLLS_II</a:t>
            </a:r>
            <a:endParaRPr lang="it-IT" sz="44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12222DF-04AB-FE74-ADAC-8382189DF0F6}"/>
              </a:ext>
            </a:extLst>
          </p:cNvPr>
          <p:cNvSpPr/>
          <p:nvPr/>
        </p:nvSpPr>
        <p:spPr>
          <a:xfrm>
            <a:off x="2160000" y="1259999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OS_WLLS_I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One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203C7A-C474-46F7-8600-B807F32E66FB}"/>
              </a:ext>
            </a:extLst>
          </p:cNvPr>
          <p:cNvSpPr/>
          <p:nvPr/>
        </p:nvSpPr>
        <p:spPr>
          <a:xfrm>
            <a:off x="2160000" y="3137350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Two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724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9C48408-978B-DEA4-C354-A5CD5AC6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4 16">
            <a:extLst>
              <a:ext uri="{FF2B5EF4-FFF2-40B4-BE49-F238E27FC236}">
                <a16:creationId xmlns:a16="http://schemas.microsoft.com/office/drawing/2014/main" id="{65ED098B-D9F4-AE6C-3CCB-3DBBE5338FA7}"/>
              </a:ext>
            </a:extLst>
          </p:cNvPr>
          <p:cNvCxnSpPr>
            <a:cxnSpLocks/>
            <a:stCxn id="3" idx="1"/>
            <a:endCxn id="15" idx="0"/>
          </p:cNvCxnSpPr>
          <p:nvPr/>
        </p:nvCxnSpPr>
        <p:spPr>
          <a:xfrm rot="10800000" flipV="1">
            <a:off x="3314450" y="1742503"/>
            <a:ext cx="530609" cy="969177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0F325312-13D0-C119-6822-6E7445CBE871}"/>
              </a:ext>
            </a:extLst>
          </p:cNvPr>
          <p:cNvCxnSpPr>
            <a:cxnSpLocks/>
            <a:stCxn id="3" idx="3"/>
            <a:endCxn id="16" idx="0"/>
          </p:cNvCxnSpPr>
          <p:nvPr/>
        </p:nvCxnSpPr>
        <p:spPr>
          <a:xfrm>
            <a:off x="6858000" y="1742504"/>
            <a:ext cx="549648" cy="969177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1DA9301-52A1-B27A-72CA-5DA1E802B621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>
            <a:off x="5351529" y="2146081"/>
            <a:ext cx="0" cy="214334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03DE9A0B-E47B-0F52-B106-2591931F5CF2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AEB9CE2-58F4-C293-3975-B91B3917F60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9787678-6004-4E73-947A-8B49C1D2855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7B8ED5D-B5DF-C506-7D32-4489A7FE649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8B497CC-3882-9B1D-5C24-DF037DADA1A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C304B93-3F99-BEA1-99F5-316D3AE82F4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C8166F6-E0EF-28C3-0AF2-993EAE706F0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A5691703-01F5-3D40-8C6A-1EBEEE902EE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5EC9FACA-A986-1C94-BB93-1B98CA10A0F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5C6DDCB5-78AE-BD72-EF82-5536F0EF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06AB2E-DDFD-95EF-0151-E271923D3093}"/>
                  </a:ext>
                </a:extLst>
              </p:cNvPr>
              <p:cNvSpPr txBox="1"/>
              <p:nvPr/>
            </p:nvSpPr>
            <p:spPr>
              <a:xfrm>
                <a:off x="3845058" y="1338927"/>
                <a:ext cx="3012942" cy="807154"/>
              </a:xfrm>
              <a:prstGeom prst="roundRect">
                <a:avLst>
                  <a:gd name="adj" fmla="val 2516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0" rIns="0" bIns="10800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it-IT" b="1" i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𝜚</m:t>
                          </m:r>
                        </m:e>
                      </m:acc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06AB2E-DDFD-95EF-0151-E271923D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58" y="1338927"/>
                <a:ext cx="3012942" cy="807154"/>
              </a:xfrm>
              <a:prstGeom prst="roundRect">
                <a:avLst>
                  <a:gd name="adj" fmla="val 2516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3F0D24D-00B2-228B-EEB4-B645827CCBD9}"/>
                  </a:ext>
                </a:extLst>
              </p:cNvPr>
              <p:cNvSpPr txBox="1"/>
              <p:nvPr/>
            </p:nvSpPr>
            <p:spPr>
              <a:xfrm>
                <a:off x="2056898" y="2711681"/>
                <a:ext cx="2515102" cy="1330930"/>
              </a:xfrm>
              <a:prstGeom prst="roundRect">
                <a:avLst>
                  <a:gd name="adj" fmla="val 19311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3F0D24D-00B2-228B-EEB4-B645827CC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898" y="2711681"/>
                <a:ext cx="2515102" cy="1330930"/>
              </a:xfrm>
              <a:prstGeom prst="roundRect">
                <a:avLst>
                  <a:gd name="adj" fmla="val 1931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F8AA534-F1E1-068C-D0E4-0432D33671FB}"/>
                  </a:ext>
                </a:extLst>
              </p:cNvPr>
              <p:cNvSpPr txBox="1"/>
              <p:nvPr/>
            </p:nvSpPr>
            <p:spPr>
              <a:xfrm>
                <a:off x="6150097" y="2711681"/>
                <a:ext cx="2515102" cy="1330930"/>
              </a:xfrm>
              <a:prstGeom prst="roundRect">
                <a:avLst>
                  <a:gd name="adj" fmla="val 179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F8AA534-F1E1-068C-D0E4-0432D3367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97" y="2711681"/>
                <a:ext cx="2515102" cy="1330930"/>
              </a:xfrm>
              <a:prstGeom prst="roundRect">
                <a:avLst>
                  <a:gd name="adj" fmla="val 17912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807EB82-9BFD-BC39-52D3-E43165685743}"/>
                  </a:ext>
                </a:extLst>
              </p:cNvPr>
              <p:cNvSpPr txBox="1"/>
              <p:nvPr/>
            </p:nvSpPr>
            <p:spPr>
              <a:xfrm>
                <a:off x="3724977" y="4289424"/>
                <a:ext cx="3253104" cy="612431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72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b="1" i="0">
                          <a:latin typeface="Cambria Math" panose="02040503050406030204" pitchFamily="18" charset="0"/>
                        </a:rPr>
                        <m:t>𝐝𝐢𝐚𝐠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acc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acc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b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acc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807EB82-9BFD-BC39-52D3-E43165685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977" y="4289424"/>
                <a:ext cx="3253104" cy="612431"/>
              </a:xfrm>
              <a:prstGeom prst="roundRect">
                <a:avLst>
                  <a:gd name="adj" fmla="val 3470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92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FD679CE5-B362-4A4D-EFB8-4D6BB65E4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80D4A3E0-4465-DCDB-F704-1FB1D352ECA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03B8E5F-F47C-EC8E-3C35-53A375D4DA7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D45C350-9D7A-1926-88F1-C8F43144D97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E70BA06-38AE-B096-0168-E8A88E80BC1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FC46C54-28B5-E19A-1AA6-D2314096CA8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85FD0B1-A5E2-815D-6D67-7D4CCA07806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90D9F0C-7283-D1E0-A94E-6571210C73BD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D0FFC051-DEE0-F211-E62C-D4AFB69A34A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DC30C98-F7E1-35CB-3965-57672284257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926D1410-0DEE-4725-D979-47643BCB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6" name="!!scenarioC-WLS-titolo">
            <a:extLst>
              <a:ext uri="{FF2B5EF4-FFF2-40B4-BE49-F238E27FC236}">
                <a16:creationId xmlns:a16="http://schemas.microsoft.com/office/drawing/2014/main" id="{5BBDBF63-CCF0-2136-2826-C7B6CA2BCF5B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7" name="!!scenarioB-WLS-titolo">
            <a:extLst>
              <a:ext uri="{FF2B5EF4-FFF2-40B4-BE49-F238E27FC236}">
                <a16:creationId xmlns:a16="http://schemas.microsoft.com/office/drawing/2014/main" id="{0BBAE886-F472-ADE3-3C3C-31ED64B0F251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8" name="!!scenarioA-WLS-titolo">
            <a:extLst>
              <a:ext uri="{FF2B5EF4-FFF2-40B4-BE49-F238E27FC236}">
                <a16:creationId xmlns:a16="http://schemas.microsoft.com/office/drawing/2014/main" id="{C09C79C6-DF8E-5440-13E5-E863A06A8FEE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!!scenarioC-WLS-RMSE">
                <a:extLst>
                  <a:ext uri="{FF2B5EF4-FFF2-40B4-BE49-F238E27FC236}">
                    <a16:creationId xmlns:a16="http://schemas.microsoft.com/office/drawing/2014/main" id="{6B684932-6E7A-0965-6E51-C35C82151C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32206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1.697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3.415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!!scenarioC-WLS-RMSE">
                <a:extLst>
                  <a:ext uri="{FF2B5EF4-FFF2-40B4-BE49-F238E27FC236}">
                    <a16:creationId xmlns:a16="http://schemas.microsoft.com/office/drawing/2014/main" id="{6B684932-6E7A-0965-6E51-C35C82151C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32206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1.697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3.415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!!scenarioB-WLS-RMSE">
                <a:extLst>
                  <a:ext uri="{FF2B5EF4-FFF2-40B4-BE49-F238E27FC236}">
                    <a16:creationId xmlns:a16="http://schemas.microsoft.com/office/drawing/2014/main" id="{761F02EA-934D-5FA6-4028-292ECEF75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953676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4.55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8.037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!!scenarioB-WLS-RMSE">
                <a:extLst>
                  <a:ext uri="{FF2B5EF4-FFF2-40B4-BE49-F238E27FC236}">
                    <a16:creationId xmlns:a16="http://schemas.microsoft.com/office/drawing/2014/main" id="{761F02EA-934D-5FA6-4028-292ECEF75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953676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4.55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8.037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!!scenarioA-WLS-RMSE">
                <a:extLst>
                  <a:ext uri="{FF2B5EF4-FFF2-40B4-BE49-F238E27FC236}">
                    <a16:creationId xmlns:a16="http://schemas.microsoft.com/office/drawing/2014/main" id="{0B118C43-2133-ABBC-0C62-BA13EA928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302534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1.558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3.253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!!scenarioA-WLS-RMSE">
                <a:extLst>
                  <a:ext uri="{FF2B5EF4-FFF2-40B4-BE49-F238E27FC236}">
                    <a16:creationId xmlns:a16="http://schemas.microsoft.com/office/drawing/2014/main" id="{0B118C43-2133-ABBC-0C62-BA13EA928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302534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1.558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3.253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!!scenarioC-WLS-immagine">
            <a:extLst>
              <a:ext uri="{FF2B5EF4-FFF2-40B4-BE49-F238E27FC236}">
                <a16:creationId xmlns:a16="http://schemas.microsoft.com/office/drawing/2014/main" id="{A967D6D5-472E-FB16-42D0-F89976E4E9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!!scenarioB-WLS-immagine">
            <a:extLst>
              <a:ext uri="{FF2B5EF4-FFF2-40B4-BE49-F238E27FC236}">
                <a16:creationId xmlns:a16="http://schemas.microsoft.com/office/drawing/2014/main" id="{275F45A5-B04F-B737-2FA8-F81B36934E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4" name="!!scenarioA-WLS-immagine">
            <a:extLst>
              <a:ext uri="{FF2B5EF4-FFF2-40B4-BE49-F238E27FC236}">
                <a16:creationId xmlns:a16="http://schemas.microsoft.com/office/drawing/2014/main" id="{BDAD7BFA-AB47-E315-ACE5-0190D1E1B5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37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1E9CC3A8-8281-D5F3-B5D1-3269DE461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092DCED-8770-53FE-C6B5-FC4BEF11710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116D8A45-C4D7-36D1-B6F2-F8E6C1D3F386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75C26495-C471-D4B2-1C9F-17312C5D128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0BCB6F7-339C-DD79-2BC9-A75B44F1121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97FFC0B-DF42-2A30-4E89-12ACE555537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A7319DF-343D-D1A5-367B-E15EB92EB5F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1F82129-E9B8-7BA3-F3A4-67A397987EAC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A1354E9-7F06-9AB9-7C75-96853F88F6D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29A25C7D-D8B4-D9A2-805D-72E9034CFEA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E101AD3D-6289-7BF3-4BC8-CB0AEAEC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CE8C34B3-DECE-E047-B0B7-0DF46EC08CE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967B236A-5ECB-C8C7-DA35-00A4F20A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67C2A62B-552A-91CB-96F1-F69CD18B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6185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1F9E36B2-FA05-2DB7-166B-35A0880D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82DA79AF-E0E8-56BB-7AC5-8B40BC2BC8B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D0DC43C-326C-8FCC-8AFF-1D55D361999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F21C58E-D95B-38ED-3175-C976CBC0F17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801D390-339D-95CB-8A2C-9935F466C28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E251BB82-662C-D611-F315-AB712997A80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B7342F51-1F45-3129-C435-70E6261F226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AC1FF949-6929-7274-EAE2-07FD8625D43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DF83F10-AA70-3E61-0005-7CB670EDFCA7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DD4B7C6-6131-8DF3-FB9A-112CC2170B4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C498C13D-AA85-4E31-0AB2-DDA4101C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BCF85329-736D-E8F7-6010-CBCC45AD0BA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B-WLS">
            <a:extLst>
              <a:ext uri="{FF2B5EF4-FFF2-40B4-BE49-F238E27FC236}">
                <a16:creationId xmlns:a16="http://schemas.microsoft.com/office/drawing/2014/main" id="{D02A6736-9441-C51D-5B8B-9DFB6A905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C-WLS">
            <a:extLst>
              <a:ext uri="{FF2B5EF4-FFF2-40B4-BE49-F238E27FC236}">
                <a16:creationId xmlns:a16="http://schemas.microsoft.com/office/drawing/2014/main" id="{FE5BEF5C-AC12-05B6-9278-951014A3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594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18D50FE2-2760-B130-D8A1-D728DBE7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29708A7-EEA7-8763-000A-2347B87C7D6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781FA32-01F3-CED0-302C-5EEB653AB81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D5406209-427B-5374-B976-830C30318EC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8FCAD8AE-A8CD-2927-25AE-356114AA5DE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944C4FD-A7A4-49EC-5159-4B5CD2AE611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6CCE5727-2336-1C77-BE4E-F8D169E17F9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8F8343C7-EE30-7370-F722-90490002F32B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828F05D-6A77-71E0-A856-C1BAF5860BC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DC8626B-23D9-5C6E-07FF-E13AD31A334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AE7EFA88-804E-9FBE-BD63-3021220B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C7509F73-4694-337D-9A0E-EA4C50EA9B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C-WLS">
            <a:extLst>
              <a:ext uri="{FF2B5EF4-FFF2-40B4-BE49-F238E27FC236}">
                <a16:creationId xmlns:a16="http://schemas.microsoft.com/office/drawing/2014/main" id="{0AC72285-4DB7-7CE9-49BE-D80E0B48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3583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8914BE09-0683-8C28-8ED9-211D4B16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BED55ECA-7FB0-D5AD-C0EA-440A4246A6C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rot="5400000">
            <a:off x="4828024" y="2954757"/>
            <a:ext cx="622855" cy="424157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4 15">
            <a:extLst>
              <a:ext uri="{FF2B5EF4-FFF2-40B4-BE49-F238E27FC236}">
                <a16:creationId xmlns:a16="http://schemas.microsoft.com/office/drawing/2014/main" id="{11031470-07E5-1D55-A5BF-4469AAEC31EB}"/>
              </a:ext>
            </a:extLst>
          </p:cNvPr>
          <p:cNvCxnSpPr>
            <a:cxnSpLocks/>
            <a:stCxn id="3" idx="2"/>
            <a:endCxn id="10" idx="3"/>
          </p:cNvCxnSpPr>
          <p:nvPr/>
        </p:nvCxnSpPr>
        <p:spPr>
          <a:xfrm rot="5400000">
            <a:off x="4316412" y="3466369"/>
            <a:ext cx="1646078" cy="424157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8AC74D2B-3D05-C5B6-AED6-187ED047D2B2}"/>
              </a:ext>
            </a:extLst>
          </p:cNvPr>
          <p:cNvCxnSpPr>
            <a:cxnSpLocks/>
            <a:stCxn id="3" idx="2"/>
            <a:endCxn id="11" idx="1"/>
          </p:cNvCxnSpPr>
          <p:nvPr/>
        </p:nvCxnSpPr>
        <p:spPr>
          <a:xfrm rot="16200000" flipH="1">
            <a:off x="5252180" y="2954757"/>
            <a:ext cx="622855" cy="42415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D71978F8-01D0-E93B-69C1-EE0F077AE711}"/>
              </a:ext>
            </a:extLst>
          </p:cNvPr>
          <p:cNvCxnSpPr>
            <a:cxnSpLocks/>
            <a:stCxn id="3" idx="2"/>
            <a:endCxn id="12" idx="1"/>
          </p:cNvCxnSpPr>
          <p:nvPr/>
        </p:nvCxnSpPr>
        <p:spPr>
          <a:xfrm rot="16200000" flipH="1">
            <a:off x="4740568" y="3466369"/>
            <a:ext cx="1646078" cy="42415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E3420D1-DF8C-E160-E569-D260F62D487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5351529" y="1934678"/>
            <a:ext cx="0" cy="32497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0505D05-E1EA-46F5-F4D8-730F260E6DC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0CDA8BE-6A59-CADD-DC71-DF6BAD895E0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6F898C9-B752-FDDD-A6AE-8165A245698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DAA6D617-A407-BA71-6E00-D3CF05C14DD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996FCE5-F5BA-84D7-4758-6E3BCA2BCB0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2D7CD3E-D04A-ADEA-9E87-57BDA5AD41D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023BFE-B5A2-B72E-0372-1A71B228A69F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17662932-4781-135F-AFAA-161A541A7E50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3B45AA6-FE34-D273-17E7-FE987CD467D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81871BF6-97C4-FF8F-F8E4-408A87B4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ADDD4B2-8C03-8F63-ED04-A599467E13EC}"/>
                  </a:ext>
                </a:extLst>
              </p:cNvPr>
              <p:cNvSpPr txBox="1"/>
              <p:nvPr/>
            </p:nvSpPr>
            <p:spPr>
              <a:xfrm>
                <a:off x="3686476" y="1338927"/>
                <a:ext cx="3330106" cy="595751"/>
              </a:xfrm>
              <a:prstGeom prst="roundRect">
                <a:avLst>
                  <a:gd name="adj" fmla="val 33247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0" rIns="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acc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1" i="0">
                                  <a:latin typeface="Cambria Math" panose="02040503050406030204" pitchFamily="18" charset="0"/>
                                </a:rPr>
                                <m:t>𝐬𝐠𝐧</m:t>
                              </m:r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𝝔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  <m:r>
                                <a:rPr lang="it-IT" b="1">
                                  <a:latin typeface="Cambria Math" panose="02040503050406030204" pitchFamily="18" charset="0"/>
                                </a:rPr>
                                <m:t>, 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𝐬𝐠𝐧</m:t>
                              </m:r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𝝔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latin typeface="Cambria Math" panose="02040503050406030204" pitchFamily="18" charset="0"/>
                                            </a:rPr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ADDD4B2-8C03-8F63-ED04-A599467E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476" y="1338927"/>
                <a:ext cx="3330106" cy="595751"/>
              </a:xfrm>
              <a:prstGeom prst="roundRect">
                <a:avLst>
                  <a:gd name="adj" fmla="val 33247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CA7F94E-9E23-F9C1-32F4-615DE6CE9F70}"/>
                  </a:ext>
                </a:extLst>
              </p:cNvPr>
              <p:cNvSpPr txBox="1"/>
              <p:nvPr/>
            </p:nvSpPr>
            <p:spPr>
              <a:xfrm>
                <a:off x="3686476" y="2259657"/>
                <a:ext cx="3330106" cy="595751"/>
              </a:xfrm>
              <a:prstGeom prst="roundRect">
                <a:avLst>
                  <a:gd name="adj" fmla="val 33247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72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</m:acc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𝜱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𝜱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𝐡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CA7F94E-9E23-F9C1-32F4-615DE6CE9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476" y="2259657"/>
                <a:ext cx="3330106" cy="595751"/>
              </a:xfrm>
              <a:prstGeom prst="roundRect">
                <a:avLst>
                  <a:gd name="adj" fmla="val 33247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D5A79F-7AD1-4A62-E14F-865FD41BD0CD}"/>
                  </a:ext>
                </a:extLst>
              </p:cNvPr>
              <p:cNvSpPr txBox="1"/>
              <p:nvPr/>
            </p:nvSpPr>
            <p:spPr>
              <a:xfrm>
                <a:off x="2767372" y="3180387"/>
                <a:ext cx="2160000" cy="595751"/>
              </a:xfrm>
              <a:prstGeom prst="roundRect">
                <a:avLst>
                  <a:gd name="adj" fmla="val 33247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72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𝐡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𝝔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it-IT" b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𝝔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it-IT" b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𝝔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D5A79F-7AD1-4A62-E14F-865FD41BD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72" y="3180387"/>
                <a:ext cx="2160000" cy="595751"/>
              </a:xfrm>
              <a:prstGeom prst="roundRect">
                <a:avLst>
                  <a:gd name="adj" fmla="val 33247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4F9EE2C-B864-074C-97F0-EC4F63500A64}"/>
                  </a:ext>
                </a:extLst>
              </p:cNvPr>
              <p:cNvSpPr txBox="1"/>
              <p:nvPr/>
            </p:nvSpPr>
            <p:spPr>
              <a:xfrm>
                <a:off x="2767372" y="4101116"/>
                <a:ext cx="2160000" cy="800740"/>
              </a:xfrm>
              <a:prstGeom prst="roundRect">
                <a:avLst>
                  <a:gd name="adj" fmla="val 26035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36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4F9EE2C-B864-074C-97F0-EC4F63500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72" y="4101116"/>
                <a:ext cx="2160000" cy="800740"/>
              </a:xfrm>
              <a:prstGeom prst="roundRect">
                <a:avLst>
                  <a:gd name="adj" fmla="val 26035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C7B32B0-F881-EABE-C1C2-76E8B46697DF}"/>
                  </a:ext>
                </a:extLst>
              </p:cNvPr>
              <p:cNvSpPr txBox="1"/>
              <p:nvPr/>
            </p:nvSpPr>
            <p:spPr>
              <a:xfrm>
                <a:off x="5775685" y="3180387"/>
                <a:ext cx="2160000" cy="595751"/>
              </a:xfrm>
              <a:prstGeom prst="roundRect">
                <a:avLst>
                  <a:gd name="adj" fmla="val 33247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72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𝜱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𝑲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𝑲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C7B32B0-F881-EABE-C1C2-76E8B4669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85" y="3180387"/>
                <a:ext cx="2160000" cy="595751"/>
              </a:xfrm>
              <a:prstGeom prst="roundRect">
                <a:avLst>
                  <a:gd name="adj" fmla="val 33247"/>
                </a:avLst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936DEA9-FCAA-5579-F20E-E1A0EE368D90}"/>
                  </a:ext>
                </a:extLst>
              </p:cNvPr>
              <p:cNvSpPr txBox="1"/>
              <p:nvPr/>
            </p:nvSpPr>
            <p:spPr>
              <a:xfrm>
                <a:off x="5775685" y="4101116"/>
                <a:ext cx="2160000" cy="800740"/>
              </a:xfrm>
              <a:prstGeom prst="roundRect">
                <a:avLst>
                  <a:gd name="adj" fmla="val 26035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36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𝐝𝐢𝐚𝐠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acc>
                            <m:accPr>
                              <m:chr m:val="̂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𝝔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it-IT" b="1">
                              <a:latin typeface="Cambria Math" panose="02040503050406030204" pitchFamily="18" charset="0"/>
                            </a:rPr>
                            <m:t>, 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acc>
                            <m:accPr>
                              <m:chr m:val="̂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𝝔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it-IT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936DEA9-FCAA-5579-F20E-E1A0EE36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85" y="4101116"/>
                <a:ext cx="2160000" cy="800740"/>
              </a:xfrm>
              <a:prstGeom prst="roundRect">
                <a:avLst>
                  <a:gd name="adj" fmla="val 26035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B0128C4C-43F7-B454-A24B-2257AFEFC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123DA64-F845-438A-4DDC-B6816F16B30E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AC6367E-FCBB-C254-FCC2-C1763DBA35C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42AAA00-A023-2360-0014-1B63D31D977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BF89C6C-0C26-3C25-37C9-7FA45D3CC09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E9BF051-939D-392C-7EAB-672A66389DC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44D1FF7-4F73-04DD-16A4-27B5A97DAFB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BFB1ACA5-5405-6D42-B3EE-B6D28136C55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4CBED8F-5E37-4EF5-6112-D87AB5A0A1D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4ACC3BD4-3C71-5169-3E7C-D53E6FC9BBB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67764FF5-558E-6AF7-5F41-8293236E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cenarioC-WLS-titolo">
            <a:extLst>
              <a:ext uri="{FF2B5EF4-FFF2-40B4-BE49-F238E27FC236}">
                <a16:creationId xmlns:a16="http://schemas.microsoft.com/office/drawing/2014/main" id="{2DF980E7-8338-5EE6-3736-5D2823DA9CF8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3" name="!!scenarioB-WLS-titolo">
            <a:extLst>
              <a:ext uri="{FF2B5EF4-FFF2-40B4-BE49-F238E27FC236}">
                <a16:creationId xmlns:a16="http://schemas.microsoft.com/office/drawing/2014/main" id="{8F861C81-1E80-FD94-387D-D162C1378DA8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5" name="!!scenarioA-WLS-titolo">
            <a:extLst>
              <a:ext uri="{FF2B5EF4-FFF2-40B4-BE49-F238E27FC236}">
                <a16:creationId xmlns:a16="http://schemas.microsoft.com/office/drawing/2014/main" id="{5FA5BF65-FA61-F266-BD80-A133E49CFCC8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2C742865-95EF-D62D-2A5C-10948636BA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550327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2.276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2C742865-95EF-D62D-2A5C-10948636BA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550327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2.276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A1255B89-4DED-E5D2-AA2D-F027215393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1053541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3.86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A1255B89-4DED-E5D2-AA2D-F027215393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1053541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3.86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C4D1BFC4-769B-AB34-7673-90B230973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536828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5.218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C4D1BFC4-769B-AB34-7673-90B230973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536828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5.218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!!scenarioC-WLS-immagine">
            <a:extLst>
              <a:ext uri="{FF2B5EF4-FFF2-40B4-BE49-F238E27FC236}">
                <a16:creationId xmlns:a16="http://schemas.microsoft.com/office/drawing/2014/main" id="{86EEA16B-A23E-299D-5F7D-27B1C5D7C5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B-WLS-immagine">
            <a:extLst>
              <a:ext uri="{FF2B5EF4-FFF2-40B4-BE49-F238E27FC236}">
                <a16:creationId xmlns:a16="http://schemas.microsoft.com/office/drawing/2014/main" id="{57F14A1D-BFE3-455E-0569-8A04D816F0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A-WLS-immagine">
            <a:extLst>
              <a:ext uri="{FF2B5EF4-FFF2-40B4-BE49-F238E27FC236}">
                <a16:creationId xmlns:a16="http://schemas.microsoft.com/office/drawing/2014/main" id="{D03771C4-092F-3CA9-8ECA-C118777E69F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460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C4C997E-FD42-49B0-A597-10198C007F40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781622" y="1800000"/>
            <a:ext cx="1397230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CF4B255-DF8B-A6AE-F1C9-F7C840A668E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6315695" y="1800000"/>
            <a:ext cx="1397229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C51AAFF2-9480-CC6F-548B-68A6AA127832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4982970" y="188098"/>
            <a:ext cx="1113591" cy="5417394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F721C18-E815-DF3D-0285-8AF9726AB7AA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502136" y="3993591"/>
            <a:ext cx="1137626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0365713-6B3E-6E76-C398-376C5A1E590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235762" y="3993591"/>
            <a:ext cx="1137625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titolo1">
            <a:extLst>
              <a:ext uri="{FF2B5EF4-FFF2-40B4-BE49-F238E27FC236}">
                <a16:creationId xmlns:a16="http://schemas.microsoft.com/office/drawing/2014/main" id="{AD338304-FC0D-769F-0D61-F86BE554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56AF836E-9863-E7B7-FB97-8A7F860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1260000"/>
            <a:ext cx="1621622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CDF5F9-488D-7DAA-511C-B9B5F1E4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924" y="1260000"/>
            <a:ext cx="1071075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1CBB8A0-139B-D8A1-1B2C-6ADC7BAA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852" y="1260000"/>
            <a:ext cx="1136843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524E10B-9D9C-FA6E-3506-0DF5D34F1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000" y="3453591"/>
            <a:ext cx="1342136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7D615F7-A8D0-9169-7631-D3858F255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762" y="3453591"/>
            <a:ext cx="1596000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A71EA25-7403-6CC8-5D26-4C6B55338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387" y="3453591"/>
            <a:ext cx="1410612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258AA9B-C916-BAB0-C55F-5A180DC55D80}"/>
              </a:ext>
            </a:extLst>
          </p:cNvPr>
          <p:cNvSpPr txBox="1"/>
          <p:nvPr/>
        </p:nvSpPr>
        <p:spPr>
          <a:xfrm>
            <a:off x="2391901" y="916122"/>
            <a:ext cx="115782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Costellazioni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CE58A43-D1DD-06B0-2B28-0AE32F9C8874}"/>
              </a:ext>
            </a:extLst>
          </p:cNvPr>
          <p:cNvSpPr txBox="1"/>
          <p:nvPr/>
        </p:nvSpPr>
        <p:spPr>
          <a:xfrm>
            <a:off x="5301465" y="916121"/>
            <a:ext cx="891616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Bussole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1DCF67-1AF8-1CF6-02DA-948E1180A096}"/>
              </a:ext>
            </a:extLst>
          </p:cNvPr>
          <p:cNvSpPr txBox="1"/>
          <p:nvPr/>
        </p:nvSpPr>
        <p:spPr>
          <a:xfrm>
            <a:off x="7802653" y="916121"/>
            <a:ext cx="891616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Vivrecard</a:t>
            </a:r>
            <a:endParaRPr lang="it-IT" sz="1200" i="1" dirty="0"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D1073CA-D811-8476-B65A-CDA3C60CD830}"/>
              </a:ext>
            </a:extLst>
          </p:cNvPr>
          <p:cNvSpPr txBox="1"/>
          <p:nvPr/>
        </p:nvSpPr>
        <p:spPr>
          <a:xfrm>
            <a:off x="2255962" y="4608279"/>
            <a:ext cx="11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Mappe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24471F8C-22CD-509B-5782-3022F65C559E}"/>
              </a:ext>
            </a:extLst>
          </p:cNvPr>
          <p:cNvSpPr txBox="1"/>
          <p:nvPr/>
        </p:nvSpPr>
        <p:spPr>
          <a:xfrm>
            <a:off x="4858852" y="4608279"/>
            <a:ext cx="11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GPS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73ACBF1-11DA-3359-325A-282C910B71D8}"/>
              </a:ext>
            </a:extLst>
          </p:cNvPr>
          <p:cNvSpPr txBox="1"/>
          <p:nvPr/>
        </p:nvSpPr>
        <p:spPr>
          <a:xfrm>
            <a:off x="7373387" y="4608279"/>
            <a:ext cx="1410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Internet of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Things</a:t>
            </a:r>
            <a:endParaRPr lang="it-IT" sz="1200" i="1" dirty="0"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1" grpId="0"/>
      <p:bldP spid="32" grpId="0"/>
      <p:bldP spid="33" grpId="0"/>
      <p:bldP spid="60" grpId="0"/>
      <p:bldP spid="61" grpId="0"/>
      <p:bldP spid="6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E2FD6E20-A4EB-697F-BBA8-5927528F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058C52BC-4D5A-355F-CEF5-2F5D73B5430E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23DA2CB-9902-7A0B-2FF5-20D12315FA5A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F44F3F6-E615-5ACD-3A6A-562DC4203FE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14D60F-1D52-7ECA-A22E-5053E7A6589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75C145F-1A84-5D03-ED05-58C35F2AF94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C00AC8A-CECE-5D8C-7788-330224F2ED8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52C630C-A972-A125-C299-5C32B034BBB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AD46F1B-53A9-A02D-4A48-3B8C0B7A110D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81303C68-119C-E09A-A8D8-C5EC232E0BF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9BC3CD48-E572-4A63-14EA-F877AC85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8FAFABE9-9AB0-6348-1E48-C7884AC97C6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2E834069-5D7A-5474-EDD6-15915E40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14922126-D7DA-33C7-F116-D4AE051F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2689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1BD77478-698A-89C0-C025-00C1C64FC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4180B52-C0ED-69BF-E755-425EB6F42BF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06D06B8-EB0B-2F72-D7FB-D41C589A75D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5E7E7D2-0416-7519-DBB9-4901EC866C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E8A7D682-5B4E-11B7-45AB-4A3A027B825B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37598079-7FDB-FC4A-6268-D1B337B2DA29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4BAD86B-6593-7666-D121-F4F4AF4A2E4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88C922A-12F5-78D0-C742-F679FFE98D0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BF07A62-5D6F-F44F-DD3F-577E59F58B6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D59285F-7DBD-4C72-637B-FC06D080711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843B3ABD-9DBC-8D31-C8F2-87ABA3B7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D74557A5-F75B-7A16-3DE7-E262AB035CE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B-WLS">
            <a:extLst>
              <a:ext uri="{FF2B5EF4-FFF2-40B4-BE49-F238E27FC236}">
                <a16:creationId xmlns:a16="http://schemas.microsoft.com/office/drawing/2014/main" id="{AEC1BD5A-E003-FD40-8005-AD70CF31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C-WLS">
            <a:extLst>
              <a:ext uri="{FF2B5EF4-FFF2-40B4-BE49-F238E27FC236}">
                <a16:creationId xmlns:a16="http://schemas.microsoft.com/office/drawing/2014/main" id="{57682FE2-4A31-153E-6881-E490848587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855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8360EE4E-FD78-D4D0-92F5-2B80C8244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8676E990-7E49-17C7-77CD-360924CFFB3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F8D9469-13F4-CDF0-1748-75A5BDE3F77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863AF218-FBEF-7039-0947-890C8CBCB02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2EEE9B93-6D6C-83B3-7A76-5F013E0B690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F102F85-AC0E-92B5-C9A1-3AB0F91E9A8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488F5BA8-FEA5-507C-E9AD-4852F5816E1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971F2F4-3A8E-182D-F88E-D06E979F84E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ED5A2E77-7B9B-E811-1FC1-C1BD396F5D4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846F7CF9-9C48-8709-9B58-0FC3E8CB1EE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000F2876-7021-BB68-65E3-6310DB46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EE4F25A1-7D45-E4A4-A6E6-B3D589435F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C-WLS">
            <a:extLst>
              <a:ext uri="{FF2B5EF4-FFF2-40B4-BE49-F238E27FC236}">
                <a16:creationId xmlns:a16="http://schemas.microsoft.com/office/drawing/2014/main" id="{6E6182E3-E81C-2FB7-9B13-5C6834E9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4047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E3AC9DE-6BB3-3AC4-6906-7F485DAE5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5190267-5851-9818-65DD-437F9871893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7B56D6E-D6BC-EAB7-426E-47F13DD6B773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510DB25-5878-6F20-010A-2E2747AF560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3D70413-AFBF-0D91-AB2C-72D7C120A8A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94C1B03-825E-94FB-BF61-F0AF50384B5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650B8077-9148-59A4-B5DF-EEE6C2521A4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1AC4BA9-A14A-631D-F6F8-D400CFD03702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90568E8-0D4E-2B0F-E663-B7E580A5D9B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448B729-4074-FD73-0BA5-5C93E5F9432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45BC9F8B-A525-ECE9-762F-E5F0EBD8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FB85A7B-3AD1-8A96-FC9B-39BF2F6F7059}"/>
                  </a:ext>
                </a:extLst>
              </p:cNvPr>
              <p:cNvSpPr txBox="1"/>
              <p:nvPr/>
            </p:nvSpPr>
            <p:spPr>
              <a:xfrm>
                <a:off x="3095999" y="1340537"/>
                <a:ext cx="4511060" cy="894134"/>
              </a:xfrm>
              <a:prstGeom prst="roundRect">
                <a:avLst>
                  <a:gd name="adj" fmla="val 28820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it-IT" b="1" i="1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it-IT" b="1" i="1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sSubSup>
                        <m:sSub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sub>
                      </m:sSub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>
                          <a:latin typeface="Cambria Math" panose="02040503050406030204" pitchFamily="18" charset="0"/>
                        </a:rPr>
                        <m:t>≐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FB85A7B-3AD1-8A96-FC9B-39BF2F6F7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99" y="1340537"/>
                <a:ext cx="4511060" cy="894134"/>
              </a:xfrm>
              <a:prstGeom prst="roundRect">
                <a:avLst>
                  <a:gd name="adj" fmla="val 288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28D12F-D11B-D929-BDCD-F8E537A9D746}"/>
              </a:ext>
            </a:extLst>
          </p:cNvPr>
          <p:cNvSpPr txBox="1"/>
          <p:nvPr/>
        </p:nvSpPr>
        <p:spPr>
          <a:xfrm>
            <a:off x="1919059" y="3852469"/>
            <a:ext cx="1548000" cy="1049386"/>
          </a:xfrm>
          <a:prstGeom prst="rect">
            <a:avLst/>
          </a:prstGeom>
          <a:noFill/>
        </p:spPr>
        <p:txBody>
          <a:bodyPr wrap="square" lIns="72000" tIns="36000" rIns="72000" bIns="0" rtlCol="0" anchor="b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t-IT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Scegliere in modo casuale la stessa anchor per tutte le equazioni.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918B5A4-48C6-4410-F91F-820F2C58E1EC}"/>
                  </a:ext>
                </a:extLst>
              </p:cNvPr>
              <p:cNvSpPr txBox="1"/>
              <p:nvPr/>
            </p:nvSpPr>
            <p:spPr>
              <a:xfrm>
                <a:off x="3460360" y="3593936"/>
                <a:ext cx="1548000" cy="1307918"/>
              </a:xfrm>
              <a:prstGeom prst="rect">
                <a:avLst/>
              </a:prstGeom>
              <a:noFill/>
            </p:spPr>
            <p:txBody>
              <a:bodyPr wrap="square" lIns="72000" tIns="36000" rIns="72000" bIns="0" rtlCol="0" anchor="b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Scegliere ogni anchor come riferimento per le altre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𝑁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−1</m:t>
                    </m:r>
                  </m:oMath>
                </a14:m>
                <a:r>
                  <a:rPr lang="it-IT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equazioni.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918B5A4-48C6-4410-F91F-820F2C58E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0" y="3593936"/>
                <a:ext cx="1548000" cy="1307918"/>
              </a:xfrm>
              <a:prstGeom prst="rect">
                <a:avLst/>
              </a:prstGeom>
              <a:blipFill>
                <a:blip r:embed="rId4"/>
                <a:stretch>
                  <a:fillRect r="-813" b="-87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DB6BF8-13A9-B3DD-EF19-3A1235DDE4E8}"/>
                  </a:ext>
                </a:extLst>
              </p:cNvPr>
              <p:cNvSpPr txBox="1"/>
              <p:nvPr/>
            </p:nvSpPr>
            <p:spPr>
              <a:xfrm>
                <a:off x="5001661" y="3459285"/>
                <a:ext cx="2241037" cy="1442570"/>
              </a:xfrm>
              <a:prstGeom prst="rect">
                <a:avLst/>
              </a:prstGeom>
              <a:noFill/>
            </p:spPr>
            <p:txBody>
              <a:bodyPr wrap="square" lIns="72000" tIns="36000" rIns="72000" bIns="0" rtlCol="0" anchor="b" anchorCtr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it-IT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Determinare un anchor fittizia le cui coordinate e la distanza stimata dal target sono pari alla media delle coordinate e delle distanze di tutte le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𝑁</m:t>
                    </m:r>
                  </m:oMath>
                </a14:m>
                <a:r>
                  <a:rPr lang="it-IT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anchor.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DB6BF8-13A9-B3DD-EF19-3A1235DDE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61" y="3459285"/>
                <a:ext cx="2241037" cy="1442570"/>
              </a:xfrm>
              <a:prstGeom prst="rect">
                <a:avLst/>
              </a:prstGeom>
              <a:blipFill>
                <a:blip r:embed="rId5"/>
                <a:stretch>
                  <a:fillRect r="-2247" b="-78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F1AE3E-1AEA-E08C-5B4B-CC518660CC45}"/>
              </a:ext>
            </a:extLst>
          </p:cNvPr>
          <p:cNvSpPr txBox="1"/>
          <p:nvPr/>
        </p:nvSpPr>
        <p:spPr>
          <a:xfrm>
            <a:off x="7235999" y="3852469"/>
            <a:ext cx="1548000" cy="1049386"/>
          </a:xfrm>
          <a:prstGeom prst="rect">
            <a:avLst/>
          </a:prstGeom>
          <a:noFill/>
        </p:spPr>
        <p:txBody>
          <a:bodyPr wrap="square" lIns="72000" tIns="36000" rIns="72000" bIns="0" rtlCol="0" anchor="b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t-IT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Scegliere l’anchor che presenta la minima distanza stimata dal target.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E42C2AC-E16A-D0AC-4636-22B3C93347F3}"/>
                  </a:ext>
                </a:extLst>
              </p:cNvPr>
              <p:cNvSpPr txBox="1"/>
              <p:nvPr/>
            </p:nvSpPr>
            <p:spPr>
              <a:xfrm>
                <a:off x="4231010" y="2416884"/>
                <a:ext cx="2241037" cy="596089"/>
              </a:xfrm>
              <a:prstGeom prst="rect">
                <a:avLst/>
              </a:prstGeom>
              <a:noFill/>
            </p:spPr>
            <p:txBody>
              <a:bodyPr wrap="square" lIns="72000" tIns="180000" rIns="72000" bIns="108000" rtlCol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800" i="1" dirty="0">
                    <a:latin typeface="SF Pro Display Medium" pitchFamily="2" charset="0"/>
                    <a:ea typeface="SF Pro Display Medium" pitchFamily="2" charset="0"/>
                    <a:cs typeface="SF Pro Display Medium" pitchFamily="2" charset="0"/>
                  </a:rPr>
                  <a:t>Come scegliere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𝑟</m:t>
                    </m:r>
                  </m:oMath>
                </a14:m>
                <a:r>
                  <a:rPr lang="it-IT" sz="1800" i="1" dirty="0">
                    <a:latin typeface="SF Pro Display Medium" pitchFamily="2" charset="0"/>
                    <a:ea typeface="SF Pro Display Medium" pitchFamily="2" charset="0"/>
                    <a:cs typeface="SF Pro Display Medium" pitchFamily="2" charset="0"/>
                  </a:rPr>
                  <a:t>?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E42C2AC-E16A-D0AC-4636-22B3C9334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010" y="2416884"/>
                <a:ext cx="2241037" cy="596089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1793A76F-1DD7-AE00-CECA-6008C3C70978}"/>
              </a:ext>
            </a:extLst>
          </p:cNvPr>
          <p:cNvCxnSpPr>
            <a:cxnSpLocks/>
            <a:stCxn id="12" idx="1"/>
            <a:endCxn id="8" idx="0"/>
          </p:cNvCxnSpPr>
          <p:nvPr/>
        </p:nvCxnSpPr>
        <p:spPr>
          <a:xfrm rot="10800000" flipV="1">
            <a:off x="2693060" y="2714929"/>
            <a:ext cx="1537951" cy="1137540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4 15">
            <a:extLst>
              <a:ext uri="{FF2B5EF4-FFF2-40B4-BE49-F238E27FC236}">
                <a16:creationId xmlns:a16="http://schemas.microsoft.com/office/drawing/2014/main" id="{0B7C85CA-B06D-294C-7CC5-E0C14B2617B1}"/>
              </a:ext>
            </a:extLst>
          </p:cNvPr>
          <p:cNvCxnSpPr>
            <a:cxnSpLocks/>
            <a:stCxn id="12" idx="1"/>
            <a:endCxn id="9" idx="0"/>
          </p:cNvCxnSpPr>
          <p:nvPr/>
        </p:nvCxnSpPr>
        <p:spPr>
          <a:xfrm rot="10800000" flipH="1" flipV="1">
            <a:off x="4231010" y="2714928"/>
            <a:ext cx="3350" cy="879007"/>
          </a:xfrm>
          <a:prstGeom prst="bentConnector4">
            <a:avLst>
              <a:gd name="adj1" fmla="val -6823881"/>
              <a:gd name="adj2" fmla="val 66953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E706F7E9-FFD3-3753-FB72-D41B290923BF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H="1">
            <a:off x="6122180" y="2714929"/>
            <a:ext cx="349867" cy="744356"/>
          </a:xfrm>
          <a:prstGeom prst="bentConnector4">
            <a:avLst>
              <a:gd name="adj1" fmla="val -65339"/>
              <a:gd name="adj2" fmla="val 7002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4 22">
            <a:extLst>
              <a:ext uri="{FF2B5EF4-FFF2-40B4-BE49-F238E27FC236}">
                <a16:creationId xmlns:a16="http://schemas.microsoft.com/office/drawing/2014/main" id="{A53C4130-2C4C-07F2-2248-5AEBFBB36145}"/>
              </a:ext>
            </a:extLst>
          </p:cNvPr>
          <p:cNvCxnSpPr>
            <a:cxnSpLocks/>
            <a:stCxn id="12" idx="3"/>
            <a:endCxn id="11" idx="0"/>
          </p:cNvCxnSpPr>
          <p:nvPr/>
        </p:nvCxnSpPr>
        <p:spPr>
          <a:xfrm>
            <a:off x="6472047" y="2714929"/>
            <a:ext cx="1537952" cy="1137540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77B4B502-5A90-1B48-3CC2-F76A9A83F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onnettore 4 76">
            <a:extLst>
              <a:ext uri="{FF2B5EF4-FFF2-40B4-BE49-F238E27FC236}">
                <a16:creationId xmlns:a16="http://schemas.microsoft.com/office/drawing/2014/main" id="{959543B2-98C3-49EC-0E80-D21AEF5ECD89}"/>
              </a:ext>
            </a:extLst>
          </p:cNvPr>
          <p:cNvCxnSpPr>
            <a:cxnSpLocks/>
            <a:stCxn id="45" idx="2"/>
            <a:endCxn id="14" idx="3"/>
          </p:cNvCxnSpPr>
          <p:nvPr/>
        </p:nvCxnSpPr>
        <p:spPr>
          <a:xfrm rot="5400000">
            <a:off x="4613963" y="2025101"/>
            <a:ext cx="904001" cy="571132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4 79">
            <a:extLst>
              <a:ext uri="{FF2B5EF4-FFF2-40B4-BE49-F238E27FC236}">
                <a16:creationId xmlns:a16="http://schemas.microsoft.com/office/drawing/2014/main" id="{5FFE598D-8211-BF0E-A245-1E91C9BA4357}"/>
              </a:ext>
            </a:extLst>
          </p:cNvPr>
          <p:cNvCxnSpPr>
            <a:cxnSpLocks/>
            <a:stCxn id="45" idx="2"/>
            <a:endCxn id="15" idx="1"/>
          </p:cNvCxnSpPr>
          <p:nvPr/>
        </p:nvCxnSpPr>
        <p:spPr>
          <a:xfrm rot="16200000" flipH="1">
            <a:off x="4975090" y="2235106"/>
            <a:ext cx="1266366" cy="513488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AF2451F2-7204-9FB8-B232-6A1B131263C9}"/>
              </a:ext>
            </a:extLst>
          </p:cNvPr>
          <p:cNvCxnSpPr>
            <a:cxnSpLocks/>
            <a:stCxn id="45" idx="2"/>
            <a:endCxn id="17" idx="0"/>
          </p:cNvCxnSpPr>
          <p:nvPr/>
        </p:nvCxnSpPr>
        <p:spPr>
          <a:xfrm>
            <a:off x="5351529" y="1858667"/>
            <a:ext cx="0" cy="253273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D361576-EE03-BF6A-E79C-9EE116554653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21A80B9-212C-43D4-9CCF-DFE47A7137E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D7DAD8D1-ECAF-EF17-F2A6-0FBDC51BAC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EADA3536-7744-3DD8-61C7-0E71CA721BE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BAD6E59-7666-4509-B9C0-338269A9FD5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40218901-74B1-E6FA-6CA7-9FDB3B55CFD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C90CEB5F-2063-C758-16B7-A73ECD3958D3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BE2F3D1B-3536-170A-C69A-4957BA403483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EB37B48-CC6E-75BE-3630-4DFF5A2F90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CE870078-EAC7-0BA6-B530-36A67208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46E5099-9F0C-735D-3C9F-E74B230F5EB6}"/>
                  </a:ext>
                </a:extLst>
              </p:cNvPr>
              <p:cNvSpPr txBox="1"/>
              <p:nvPr/>
            </p:nvSpPr>
            <p:spPr>
              <a:xfrm>
                <a:off x="2265295" y="2071585"/>
                <a:ext cx="2515102" cy="1382166"/>
              </a:xfrm>
              <a:prstGeom prst="roundRect">
                <a:avLst>
                  <a:gd name="adj" fmla="val 19311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𝟐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46E5099-9F0C-735D-3C9F-E74B230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295" y="2071585"/>
                <a:ext cx="2515102" cy="1382166"/>
              </a:xfrm>
              <a:prstGeom prst="roundRect">
                <a:avLst>
                  <a:gd name="adj" fmla="val 1931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BCBFE07-30F4-8450-930E-0DE51AF41FD4}"/>
                  </a:ext>
                </a:extLst>
              </p:cNvPr>
              <p:cNvSpPr txBox="1"/>
              <p:nvPr/>
            </p:nvSpPr>
            <p:spPr>
              <a:xfrm>
                <a:off x="5865017" y="2062754"/>
                <a:ext cx="2630390" cy="2124558"/>
              </a:xfrm>
              <a:prstGeom prst="roundRect">
                <a:avLst>
                  <a:gd name="adj" fmla="val 9895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sub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sub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sub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sub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sub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>
                          <a:latin typeface="Cambria Math" panose="02040503050406030204" pitchFamily="18" charset="0"/>
                        </a:rPr>
                        <m:t>≐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BCBFE07-30F4-8450-930E-0DE51AF41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17" y="2062754"/>
                <a:ext cx="2630390" cy="2124558"/>
              </a:xfrm>
              <a:prstGeom prst="roundRect">
                <a:avLst>
                  <a:gd name="adj" fmla="val 9895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26D9F76F-61D6-A575-C0D1-221B2049B633}"/>
                  </a:ext>
                </a:extLst>
              </p:cNvPr>
              <p:cNvSpPr txBox="1"/>
              <p:nvPr/>
            </p:nvSpPr>
            <p:spPr>
              <a:xfrm>
                <a:off x="3522846" y="4391399"/>
                <a:ext cx="3657366" cy="510455"/>
              </a:xfrm>
              <a:prstGeom prst="roundRect">
                <a:avLst>
                  <a:gd name="adj" fmla="val 3282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72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𝟒</m:t>
                      </m:r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sub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e>
                      </m:acc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𝟐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𝐈</m:t>
                      </m:r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𝐢</m:t>
                          </m:r>
                          <m:r>
                            <a:rPr lang="it-IT" b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𝒋</m:t>
                          </m:r>
                        </m:e>
                      </m:d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acc>
                            <m:accPr>
                              <m:chr m:val="̂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bSup>
                            </m:e>
                          </m:acc>
                          <m:r>
                            <a:rPr lang="it-IT" b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26D9F76F-61D6-A575-C0D1-221B2049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846" y="4391399"/>
                <a:ext cx="3657366" cy="510455"/>
              </a:xfrm>
              <a:prstGeom prst="roundRect">
                <a:avLst>
                  <a:gd name="adj" fmla="val 32823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F5B4738C-4D07-5712-F186-7FE8859C565B}"/>
                  </a:ext>
                </a:extLst>
              </p:cNvPr>
              <p:cNvSpPr txBox="1"/>
              <p:nvPr/>
            </p:nvSpPr>
            <p:spPr>
              <a:xfrm>
                <a:off x="3522846" y="1348212"/>
                <a:ext cx="3657366" cy="510455"/>
              </a:xfrm>
              <a:prstGeom prst="roundRect">
                <a:avLst>
                  <a:gd name="adj" fmla="val 38248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0" rIns="0" bIns="108000" anchor="ctr" anchorCtr="0">
                <a:no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F5B4738C-4D07-5712-F186-7FE8859C5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846" y="1348212"/>
                <a:ext cx="3657366" cy="510455"/>
              </a:xfrm>
              <a:prstGeom prst="roundRect">
                <a:avLst>
                  <a:gd name="adj" fmla="val 38248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061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4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4FA852FE-E757-CD92-542E-44354F7E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F545C39-DD90-87E8-7F76-D51E2A4DC6C3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5A87B7D-DA96-2EB5-B186-52D7DEAE6C5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BE3305E-CE99-A6D6-A16A-455B94CBD75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D4E5348-C23C-D858-8F7F-33DBCC014EC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30363A6-E43C-6D3B-B0F6-EF4A8A370D2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66364C8-1F1D-87A7-C311-079579343E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50A6A17B-309A-3249-ED0C-E6A0C35BA0CB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AD166D8-0C16-3676-2D8A-C08C92C8530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D1E4A22A-6641-068F-F0F3-C1FDB1109C8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482412CB-6613-5299-166F-4A9B251E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cenarioC-WLS-titolo">
            <a:extLst>
              <a:ext uri="{FF2B5EF4-FFF2-40B4-BE49-F238E27FC236}">
                <a16:creationId xmlns:a16="http://schemas.microsoft.com/office/drawing/2014/main" id="{3E127C5D-F71A-C275-5623-9BFF76F94163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3" name="!!scenarioB-WLS-titolo">
            <a:extLst>
              <a:ext uri="{FF2B5EF4-FFF2-40B4-BE49-F238E27FC236}">
                <a16:creationId xmlns:a16="http://schemas.microsoft.com/office/drawing/2014/main" id="{203C591C-A7CF-66A8-A2A4-F7DB1489E4D3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5" name="!!scenarioA-WLS-titolo">
            <a:extLst>
              <a:ext uri="{FF2B5EF4-FFF2-40B4-BE49-F238E27FC236}">
                <a16:creationId xmlns:a16="http://schemas.microsoft.com/office/drawing/2014/main" id="{48EFF444-65F0-C3BC-316B-65E2BCEA809D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4DA53CD6-323E-ADB5-CC87-ED6B01F14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674266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0.912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0.209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4DA53CD6-323E-ADB5-CC87-ED6B01F14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674266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0.912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0.209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CF4D1E0C-0F36-A258-FBCC-55925A1D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191285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4.96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6.025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5.224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CF4D1E0C-0F36-A258-FBCC-55925A1D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191285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4.96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6.025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5.224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810488F5-73AA-8E14-7E73-E706E3C22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04183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0.151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0.671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0.187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810488F5-73AA-8E14-7E73-E706E3C22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04183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0.151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0.671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0.187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!!scenarioC-WLS-immagine">
            <a:extLst>
              <a:ext uri="{FF2B5EF4-FFF2-40B4-BE49-F238E27FC236}">
                <a16:creationId xmlns:a16="http://schemas.microsoft.com/office/drawing/2014/main" id="{DDB9CEB8-9654-8A39-1A0D-5C37536401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B-WLS-immagine">
            <a:extLst>
              <a:ext uri="{FF2B5EF4-FFF2-40B4-BE49-F238E27FC236}">
                <a16:creationId xmlns:a16="http://schemas.microsoft.com/office/drawing/2014/main" id="{1C6C84BE-0BC5-CB4C-1A33-159FD444B5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A-WLS-immagine">
            <a:extLst>
              <a:ext uri="{FF2B5EF4-FFF2-40B4-BE49-F238E27FC236}">
                <a16:creationId xmlns:a16="http://schemas.microsoft.com/office/drawing/2014/main" id="{B24ABE55-8B01-6FF6-7B76-C89D83E21B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168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2E33BA1D-5744-41BB-463F-2E29026C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E78B068-34AF-88FE-8D9F-5DB356F8C78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8610F0DE-90E4-36B6-C6B0-6F1F81D84843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3A52A1E-B417-9821-0A4F-F3E5EBF667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E1D71DFE-55D0-D231-1CDB-BF95DC9C11D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B6A61219-A7E6-7FAF-81B6-891F552B244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B2A5058-1976-534E-91D2-152B8219A69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A92326C-BF3E-843B-A9D9-A819246F27D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D13A197-017F-2BF5-3501-160A20646C6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4CE8BAB-41E7-7784-7A4A-7CAEF48CE43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EEB389FA-25E4-78BB-AB4C-392268E0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45BCD452-A288-0861-061D-B835298D9C1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702FA94E-9C6F-ED42-6FDC-DD39066D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0ADAEDC3-BBF2-E8D8-D264-709CD1B2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7093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588C3E61-2EA6-26F9-0737-96889650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FE778C6F-8443-59E3-B12D-19B7CD22072A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945A293-3070-3D77-B0CB-77AE7A07FA6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46B4105F-E92A-E56E-D094-964F72989CF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5708C77-8CC9-F169-91F5-45916E39F91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4DE2184-1CA8-65EC-BB90-38A1692F621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BF54845-9657-44F7-B889-A21884E54F0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F2949E7-9667-7F79-7D3C-103EA2F6D71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3D20879-375C-BE0D-AB3A-E5BA4C746B8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D5C03791-EEA8-AC1F-8715-483DE33FD4A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41ED06D7-F373-AA6B-950F-E7A25B40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917771F5-F589-0EE4-51A0-EE9CC6B4E8C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B-WLS">
            <a:extLst>
              <a:ext uri="{FF2B5EF4-FFF2-40B4-BE49-F238E27FC236}">
                <a16:creationId xmlns:a16="http://schemas.microsoft.com/office/drawing/2014/main" id="{A1773D02-9F88-1988-BAE5-3CAA95E8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C-WLS">
            <a:extLst>
              <a:ext uri="{FF2B5EF4-FFF2-40B4-BE49-F238E27FC236}">
                <a16:creationId xmlns:a16="http://schemas.microsoft.com/office/drawing/2014/main" id="{CAA81A3E-409E-8D78-63D2-B7D4DD69F7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305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E7334A24-CCE4-F8E1-E681-96798B02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BBE1418-623C-734A-6620-1D98DF2251C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5C89EE1-D940-9238-E318-14B712875F7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0800662-A52C-C7CF-1698-47DE722D22E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7699EC6-F588-EF7A-F411-9132A6BC1E0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D06D63C-C73B-9F0F-230A-31D69F9856A5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13FE9A4B-67DE-76B9-71D2-0CED3CDC48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5B35FE7-D8A8-7E6B-CA50-1FDF6DBC7D9A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7233672-1B1E-3A3C-E7C9-3CB7708980D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2FA468C-F2AB-0384-AF0C-3F016BD1FF3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73770F2A-76D1-CFCF-EAF5-C158F0DF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B5134238-B96A-8E13-D5BA-46F5578FD95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C-WLS">
            <a:extLst>
              <a:ext uri="{FF2B5EF4-FFF2-40B4-BE49-F238E27FC236}">
                <a16:creationId xmlns:a16="http://schemas.microsoft.com/office/drawing/2014/main" id="{A31966BB-2134-A098-2706-16F2E740F9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5129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F5AA9194-D027-80DC-7739-333E36E2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5493504-C696-242B-A46C-267DE5A8ECC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351529" y="2100994"/>
            <a:ext cx="0" cy="44562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69BC29C-9D90-FE75-FC83-9E263B31EE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351529" y="3124863"/>
            <a:ext cx="0" cy="44562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589678B-E24F-1B53-DFA3-A4EDF6708EA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2FE0B2-3BAA-14F1-2A32-C7B1B0A9600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4C74719-A0F2-0700-78BB-D3BF63140B2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19D966A-2FE0-AD7D-C0B7-21F06C13284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B7E427A-D3EA-9612-96F1-9ED03FF4254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BE42E08-8311-4AEC-CB1F-BF7F8B915F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6B71553F-38FA-48B2-5D34-ECB3CBD6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Passaggi di calcolo</a:t>
            </a:r>
          </a:p>
        </p:txBody>
      </p:sp>
      <p:grpSp>
        <p:nvGrpSpPr>
          <p:cNvPr id="2" name="!!capitolo6">
            <a:extLst>
              <a:ext uri="{FF2B5EF4-FFF2-40B4-BE49-F238E27FC236}">
                <a16:creationId xmlns:a16="http://schemas.microsoft.com/office/drawing/2014/main" id="{D679059F-1378-CB05-056B-3A8A192A98B6}"/>
              </a:ext>
            </a:extLst>
          </p:cNvPr>
          <p:cNvGrpSpPr/>
          <p:nvPr/>
        </p:nvGrpSpPr>
        <p:grpSpPr>
          <a:xfrm>
            <a:off x="-180000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B3CE2A5-6922-3F34-E1F9-52436A9B168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1C74E8A9-7786-0A04-AFFE-FDDA9033A9C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AA11009-F02F-3080-42A5-CE02C4CD1F51}"/>
                  </a:ext>
                </a:extLst>
              </p:cNvPr>
              <p:cNvSpPr txBox="1"/>
              <p:nvPr/>
            </p:nvSpPr>
            <p:spPr>
              <a:xfrm>
                <a:off x="3784821" y="1522750"/>
                <a:ext cx="313341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e>
                            <m:sub>
                              <m:r>
                                <a:rPr lang="it-IT" b="1" i="1" smtClean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i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AA11009-F02F-3080-42A5-CE02C4CD1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821" y="1522750"/>
                <a:ext cx="313341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FE6B4C-3C52-E4D0-8B9B-320B1C8D0579}"/>
                  </a:ext>
                </a:extLst>
              </p:cNvPr>
              <p:cNvSpPr txBox="1"/>
              <p:nvPr/>
            </p:nvSpPr>
            <p:spPr>
              <a:xfrm>
                <a:off x="3576096" y="2546619"/>
                <a:ext cx="355086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it-IT" b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func>
                            <m:func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it-IT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  <m:sSub>
                                    <m:sSubPr>
                                      <m:ctrlPr>
                                        <a:rPr lang="it-IT" b="1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b="1" i="1" smtClean="0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‖</m:t>
                                  </m:r>
                                </m:e>
                              </m:d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𝝈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</m:oMath>
                  </m:oMathPara>
                </a14:m>
                <a:endParaRPr lang="it-IT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FE6B4C-3C52-E4D0-8B9B-320B1C8D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096" y="2546619"/>
                <a:ext cx="355086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B9AE8C2-8FB9-187B-05F9-96236F4A0758}"/>
                  </a:ext>
                </a:extLst>
              </p:cNvPr>
              <p:cNvSpPr txBox="1"/>
              <p:nvPr/>
            </p:nvSpPr>
            <p:spPr>
              <a:xfrm>
                <a:off x="3046758" y="3570488"/>
                <a:ext cx="4609541" cy="1331366"/>
              </a:xfrm>
              <a:prstGeom prst="roundRect">
                <a:avLst>
                  <a:gd name="adj" fmla="val 1735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x-IV_mathan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sSup>
                                    <m:sSup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x-IV_mathan" b="1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x-IV_mathan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it-IT" b="1" i="1" smtClean="0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it-IT" b="1" i="1" smtClean="0">
                                                      <a:solidFill>
                                                        <a:schemeClr val="tx1">
                                                          <a:lumMod val="50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𝒑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x-IV_mathan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𝝀</m:t>
                                              </m:r>
                                            </m:e>
                                            <m:sub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it-IT" b="1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it-IT" sz="1200" b="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b="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200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B9AE8C2-8FB9-187B-05F9-96236F4A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58" y="3570488"/>
                <a:ext cx="4609541" cy="1331366"/>
              </a:xfrm>
              <a:prstGeom prst="roundRect">
                <a:avLst>
                  <a:gd name="adj" fmla="val 17352"/>
                </a:avLst>
              </a:prstGeom>
              <a:blipFill>
                <a:blip r:embed="rId5"/>
                <a:stretch>
                  <a:fillRect t="-36697" b="-37615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55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A883BD5F-ED40-6563-B50C-FA6E0916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vale 89">
            <a:extLst>
              <a:ext uri="{FF2B5EF4-FFF2-40B4-BE49-F238E27FC236}">
                <a16:creationId xmlns:a16="http://schemas.microsoft.com/office/drawing/2014/main" id="{1F954130-7629-3BAA-4CC5-00930F489529}"/>
              </a:ext>
            </a:extLst>
          </p:cNvPr>
          <p:cNvSpPr>
            <a:spLocks noChangeAspect="1"/>
          </p:cNvSpPr>
          <p:nvPr/>
        </p:nvSpPr>
        <p:spPr>
          <a:xfrm rot="1500000">
            <a:off x="3250991" y="1098193"/>
            <a:ext cx="611937" cy="6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DCCB68B2-10F1-F797-8FC8-F1A9D40AFA69}"/>
              </a:ext>
            </a:extLst>
          </p:cNvPr>
          <p:cNvSpPr>
            <a:spLocks noChangeAspect="1"/>
          </p:cNvSpPr>
          <p:nvPr/>
        </p:nvSpPr>
        <p:spPr>
          <a:xfrm>
            <a:off x="5073881" y="2496548"/>
            <a:ext cx="791917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D7F00897-3CBE-C3DE-4DE3-476683AABDD1}"/>
              </a:ext>
            </a:extLst>
          </p:cNvPr>
          <p:cNvCxnSpPr>
            <a:cxnSpLocks/>
            <a:stCxn id="90" idx="6"/>
            <a:endCxn id="79" idx="1"/>
          </p:cNvCxnSpPr>
          <p:nvPr/>
        </p:nvCxnSpPr>
        <p:spPr>
          <a:xfrm>
            <a:off x="3834261" y="1533501"/>
            <a:ext cx="1355594" cy="1079033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titolo1">
            <a:extLst>
              <a:ext uri="{FF2B5EF4-FFF2-40B4-BE49-F238E27FC236}">
                <a16:creationId xmlns:a16="http://schemas.microsoft.com/office/drawing/2014/main" id="{E2F9424B-1D11-DCD2-5B9A-CF837FB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1C15072-43D5-9AF3-CC59-96001B3B7C5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8FD1DCA-6500-A6D2-3DA8-5E6261CE65E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B496864-3DE8-BA0A-27E1-4649640355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1CB64C22-2EB4-E0E2-B4E3-AC3C3190311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BC40DB9-37F3-0B50-E50E-0F4EB98BCBE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74323DB-5AC0-631B-C310-2786BE8348D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3CD5D30-158F-2D43-5960-806BFB0E0B1A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B9859A6E-2795-63F5-0048-1479A5D812B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AD01591-5135-8AA1-D31A-454624CE293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FC14F1C4-4F1C-2CB2-AA95-90472B4015BE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F61FE36F-09B9-7009-98C5-8E8B07D8E1C2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835FE41-473F-00CC-5480-49ACAF756F8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44B2E797-4BE0-89C2-7A78-AD647E6D46FF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B28560-2FC7-F285-D5A4-4F3DD63E978B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3F49A373-2CC3-9B77-5445-82E2A6F0F7D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291785CF-35C9-44CB-A37A-6BAF58879DB8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6A512252-A55D-83F3-0429-ADF433A94501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F29D9EAE-44D3-C1BE-1F28-668B3381B0E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70E66080-4FC2-89E2-DDD0-7FC2398743B3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225453F4-C2B9-178D-AE05-7A4C36506636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4F7214B2-8800-0965-2501-FA5157F0E0D1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7C18BE3E-EE12-B80E-42AC-19CCB0ED958A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E525DCCE-CBD2-D51F-C02E-B8B6D501A412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98C8EC10-4E96-1429-74DF-7491CDB7D3F8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17A30259-664E-016F-83D5-DB470C5FAAAC}"/>
              </a:ext>
            </a:extLst>
          </p:cNvPr>
          <p:cNvSpPr>
            <a:spLocks noChangeAspect="1"/>
          </p:cNvSpPr>
          <p:nvPr/>
        </p:nvSpPr>
        <p:spPr>
          <a:xfrm>
            <a:off x="3430961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0ADA23B-2DD4-A925-6857-4948028D88CF}"/>
              </a:ext>
            </a:extLst>
          </p:cNvPr>
          <p:cNvSpPr>
            <a:spLocks noChangeAspect="1"/>
          </p:cNvSpPr>
          <p:nvPr/>
        </p:nvSpPr>
        <p:spPr>
          <a:xfrm>
            <a:off x="3433825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E9C1FB3-FF81-C0D5-F5AA-E344FC6256D1}"/>
              </a:ext>
            </a:extLst>
          </p:cNvPr>
          <p:cNvSpPr>
            <a:spLocks noChangeAspect="1"/>
          </p:cNvSpPr>
          <p:nvPr/>
        </p:nvSpPr>
        <p:spPr>
          <a:xfrm>
            <a:off x="3436689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452D9A2-5B39-6DA7-18BC-5288F7FBB28E}"/>
              </a:ext>
            </a:extLst>
          </p:cNvPr>
          <p:cNvSpPr>
            <a:spLocks noChangeAspect="1"/>
          </p:cNvSpPr>
          <p:nvPr/>
        </p:nvSpPr>
        <p:spPr>
          <a:xfrm>
            <a:off x="7023105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8F0D1C0-87DA-79DE-01CD-F08951DF0FFB}"/>
              </a:ext>
            </a:extLst>
          </p:cNvPr>
          <p:cNvSpPr>
            <a:spLocks noChangeAspect="1"/>
          </p:cNvSpPr>
          <p:nvPr/>
        </p:nvSpPr>
        <p:spPr>
          <a:xfrm>
            <a:off x="7025969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AA02C5F-4F98-BFC6-AF46-A23A17404E7A}"/>
              </a:ext>
            </a:extLst>
          </p:cNvPr>
          <p:cNvSpPr>
            <a:spLocks noChangeAspect="1"/>
          </p:cNvSpPr>
          <p:nvPr/>
        </p:nvSpPr>
        <p:spPr>
          <a:xfrm>
            <a:off x="7028833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tella a 5 punte 1">
            <a:extLst>
              <a:ext uri="{FF2B5EF4-FFF2-40B4-BE49-F238E27FC236}">
                <a16:creationId xmlns:a16="http://schemas.microsoft.com/office/drawing/2014/main" id="{0C50C19C-4FB0-BFB4-AE3C-D2DCD2828B07}"/>
              </a:ext>
            </a:extLst>
          </p:cNvPr>
          <p:cNvSpPr>
            <a:spLocks noChangeAspect="1"/>
          </p:cNvSpPr>
          <p:nvPr/>
        </p:nvSpPr>
        <p:spPr>
          <a:xfrm>
            <a:off x="5253840" y="2622548"/>
            <a:ext cx="432000" cy="432000"/>
          </a:xfrm>
          <a:prstGeom prst="star5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8" name="Immagine 87">
            <a:extLst>
              <a:ext uri="{FF2B5EF4-FFF2-40B4-BE49-F238E27FC236}">
                <a16:creationId xmlns:a16="http://schemas.microsoft.com/office/drawing/2014/main" id="{226438F9-16B2-6271-7C45-ABEA0DCB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803" y="1638007"/>
            <a:ext cx="310598" cy="310598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54A3745D-E879-312E-61A5-CBF957CD1A36}"/>
              </a:ext>
            </a:extLst>
          </p:cNvPr>
          <p:cNvSpPr txBox="1"/>
          <p:nvPr/>
        </p:nvSpPr>
        <p:spPr>
          <a:xfrm>
            <a:off x="2978049" y="1591200"/>
            <a:ext cx="1157820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Anchor</a:t>
            </a:r>
          </a:p>
        </p:txBody>
      </p: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12FF4E00-EAFA-14BF-8D9D-4706EE5333BF}"/>
              </a:ext>
            </a:extLst>
          </p:cNvPr>
          <p:cNvSpPr txBox="1"/>
          <p:nvPr/>
        </p:nvSpPr>
        <p:spPr>
          <a:xfrm>
            <a:off x="4890929" y="3102203"/>
            <a:ext cx="1157820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6473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2" grpId="0" animBg="1"/>
      <p:bldP spid="95" grpId="0"/>
      <p:bldP spid="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226297F5-B435-D389-458A-4CD2E52E1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97B04F22-6ECD-F861-0580-4CE960C7500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H="1">
            <a:off x="4174458" y="2116897"/>
            <a:ext cx="2354142" cy="1996809"/>
          </a:xfrm>
          <a:prstGeom prst="bentConnector5">
            <a:avLst>
              <a:gd name="adj1" fmla="val -9711"/>
              <a:gd name="adj2" fmla="val 46932"/>
              <a:gd name="adj3" fmla="val 109711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EB4F893-6334-ACF4-3740-71457528EDC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DF387EF-75AF-C98A-AA55-D646C85A129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55E49C6-77FD-5359-5FC6-50EE8999D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793945D2-C120-3DE6-D52D-9AEB074D75D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11533A0-5196-B223-8977-88FB9CC00FC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EAF7249-B1BD-D4BA-77D4-DFA426B39E3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815F6180-3C54-8E8A-7182-ACC3F043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Passaggi di calcolo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393C8D6-A4A9-92D9-0B3C-973D710C4FDA}"/>
                  </a:ext>
                </a:extLst>
              </p:cNvPr>
              <p:cNvSpPr txBox="1"/>
              <p:nvPr/>
            </p:nvSpPr>
            <p:spPr>
              <a:xfrm>
                <a:off x="1919059" y="1451265"/>
                <a:ext cx="4609541" cy="1331264"/>
              </a:xfrm>
              <a:prstGeom prst="roundRect">
                <a:avLst>
                  <a:gd name="adj" fmla="val 16348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0" anchor="ctr" anchorCtr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it-IT" b="1" i="0">
                                  <a:latin typeface="Cambria Math" panose="02040503050406030204" pitchFamily="18" charset="0"/>
                                </a:rPr>
                                <m:t>𝐚𝐫𝐠𝐦𝐚𝐱</m:t>
                              </m:r>
                            </m:e>
                            <m:lim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1" i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it-IT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it-IT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  <a:p>
                <a:endParaRPr lang="it-IT" b="1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393C8D6-A4A9-92D9-0B3C-973D710C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59" y="1451265"/>
                <a:ext cx="4609541" cy="1331264"/>
              </a:xfrm>
              <a:prstGeom prst="roundRect">
                <a:avLst>
                  <a:gd name="adj" fmla="val 16348"/>
                </a:avLst>
              </a:prstGeom>
              <a:blipFill>
                <a:blip r:embed="rId3"/>
                <a:stretch>
                  <a:fillRect t="-41284" b="-33028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879C987-8E0B-70AB-846C-62369B8F4EAA}"/>
                  </a:ext>
                </a:extLst>
              </p:cNvPr>
              <p:cNvSpPr txBox="1"/>
              <p:nvPr/>
            </p:nvSpPr>
            <p:spPr>
              <a:xfrm>
                <a:off x="4174458" y="3325556"/>
                <a:ext cx="4609541" cy="1576299"/>
              </a:xfrm>
              <a:prstGeom prst="roundRect">
                <a:avLst>
                  <a:gd name="adj" fmla="val 13218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it-IT" b="1" i="0">
                                  <a:latin typeface="Cambria Math" panose="02040503050406030204" pitchFamily="18" charset="0"/>
                                </a:rPr>
                                <m:t>𝐚𝐫𝐠𝐦𝐢𝐧</m:t>
                              </m:r>
                            </m:e>
                            <m:lim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x-IV_mathan" b="1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it-IT" b="1" i="1">
                                                    <a:solidFill>
                                                      <a:schemeClr val="tx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it-IT" b="1" i="1">
                                                    <a:solidFill>
                                                      <a:schemeClr val="tx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it-IT" b="1" i="1" smtClean="0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x-IV_mathan" b="1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it-IT" b="1" i="1">
                                                    <a:solidFill>
                                                      <a:schemeClr val="tx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it-IT" b="1" i="1">
                                                    <a:solidFill>
                                                      <a:schemeClr val="tx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it-IT" b="1" i="1" smtClean="0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...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x-IV_mathan" b="1" i="1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it-IT" b="1" i="1">
                                                    <a:solidFill>
                                                      <a:schemeClr val="tx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it-IT" b="1" i="1">
                                                    <a:solidFill>
                                                      <a:schemeClr val="tx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it-IT" b="1" i="1" smtClean="0">
                                                <a:solidFill>
                                                  <a:schemeClr val="tx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it-IT" sz="1200" b="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it-IT" sz="1200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879C987-8E0B-70AB-846C-62369B8F4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58" y="3325556"/>
                <a:ext cx="4609541" cy="1576299"/>
              </a:xfrm>
              <a:prstGeom prst="roundRect">
                <a:avLst>
                  <a:gd name="adj" fmla="val 13218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05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E90DD316-2812-B4C6-1B83-AC52FC777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89F7B242-7177-C29F-E45D-1801F483E1B5}"/>
              </a:ext>
            </a:extLst>
          </p:cNvPr>
          <p:cNvCxnSpPr>
            <a:cxnSpLocks/>
            <a:stCxn id="26" idx="4"/>
            <a:endCxn id="7" idx="1"/>
          </p:cNvCxnSpPr>
          <p:nvPr/>
        </p:nvCxnSpPr>
        <p:spPr>
          <a:xfrm rot="16200000" flipH="1">
            <a:off x="2879730" y="2699926"/>
            <a:ext cx="919314" cy="162333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EEEF982-42BB-D92B-75C9-F2C9E869F55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467527" y="4169251"/>
            <a:ext cx="0" cy="22860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placeholder">
            <a:extLst>
              <a:ext uri="{FF2B5EF4-FFF2-40B4-BE49-F238E27FC236}">
                <a16:creationId xmlns:a16="http://schemas.microsoft.com/office/drawing/2014/main" id="{6445AE39-227C-1603-3EE2-1E2291440B55}"/>
              </a:ext>
            </a:extLst>
          </p:cNvPr>
          <p:cNvSpPr/>
          <p:nvPr/>
        </p:nvSpPr>
        <p:spPr>
          <a:xfrm>
            <a:off x="2348815" y="2694129"/>
            <a:ext cx="357808" cy="3578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F53760E-19DC-1EBD-1030-2F03B353708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D1EB9E6-D3E8-0914-28FC-EF5B5571EC7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6DC3C6B4-8EB5-4B78-122E-BE2AE9785F0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805AAB-4BC3-56CD-6358-9474643F4F0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E15F7526-4025-032E-AAC2-E891EA5BD15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10EA0B4-E4D8-490D-6A87-8BE64BDAE83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530138E-A852-2393-4D40-1258246D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Passaggi di calcolo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BE8776-3F04-77F3-8892-E42D59447194}"/>
              </a:ext>
            </a:extLst>
          </p:cNvPr>
          <p:cNvSpPr txBox="1"/>
          <p:nvPr/>
        </p:nvSpPr>
        <p:spPr>
          <a:xfrm>
            <a:off x="1919059" y="1335600"/>
            <a:ext cx="4632944" cy="2210553"/>
          </a:xfrm>
          <a:prstGeom prst="roundRect">
            <a:avLst>
              <a:gd name="adj" fmla="val 7950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lambda_values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DADADA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array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([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constants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REFERENCE_POWER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    </a:t>
            </a:r>
            <a:r>
              <a:rPr lang="it-IT" sz="1000" b="0" noProof="1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10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*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constants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PATH_LOSS_EXPONENT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*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        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log10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linalg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norm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       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array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noProof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anchor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</a:t>
            </a:r>
            <a:r>
              <a:rPr lang="it-IT" sz="1000" noProof="1">
                <a:solidFill>
                  <a:srgbClr val="DADADA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array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noProof="1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coordinates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   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    </a:t>
            </a:r>
            <a:r>
              <a:rPr lang="it-IT" sz="1000" b="0" noProof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anchor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anchors_coordinates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])</a:t>
            </a:r>
            <a:endParaRPr lang="it-IT" sz="1000" b="0" noProof="1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D6170F-431D-8D73-13F6-E94C6B57C9BB}"/>
              </a:ext>
            </a:extLst>
          </p:cNvPr>
          <p:cNvSpPr txBox="1"/>
          <p:nvPr/>
        </p:nvSpPr>
        <p:spPr>
          <a:xfrm>
            <a:off x="4151055" y="3773251"/>
            <a:ext cx="4632944" cy="396000"/>
          </a:xfrm>
          <a:prstGeom prst="roundRect">
            <a:avLst>
              <a:gd name="adj" fmla="val 2492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final_sum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linalg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norm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powers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lambda_values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073821-5189-26E5-DE17-44ED573DE0A7}"/>
              </a:ext>
            </a:extLst>
          </p:cNvPr>
          <p:cNvSpPr txBox="1"/>
          <p:nvPr/>
        </p:nvSpPr>
        <p:spPr>
          <a:xfrm>
            <a:off x="4151055" y="4397854"/>
            <a:ext cx="4632944" cy="540000"/>
          </a:xfrm>
          <a:prstGeom prst="roundRect">
            <a:avLst>
              <a:gd name="adj" fmla="val 29486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objective_result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final_sum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/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pow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 err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constants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STANDARD_DEVIATION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2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BB80543-6D00-64EA-4A01-F58A718B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210F86A-3553-F900-1B5D-F1B1CC9C6BD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D3304FA5-7BBC-38E6-8656-2C519909561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8B67FA0-27D8-12AE-6577-029EFBB781A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22DF63F-94CE-18F1-5990-C8104C5894B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3BF90E27-52A2-6D15-CD47-9C912890439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35D18F1-9C1F-ABF0-92E4-E93B530A27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E9E38D58-0033-CE71-6DCC-55E72EEC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Calcolo dell’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argmin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con «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grid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»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971D06-DBEE-9699-0120-12079A7DE151}"/>
              </a:ext>
            </a:extLst>
          </p:cNvPr>
          <p:cNvSpPr txBox="1"/>
          <p:nvPr/>
        </p:nvSpPr>
        <p:spPr>
          <a:xfrm>
            <a:off x="2946272" y="1338926"/>
            <a:ext cx="4810514" cy="1380130"/>
          </a:xfrm>
          <a:prstGeom prst="roundRect">
            <a:avLst>
              <a:gd name="adj" fmla="val 1583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grid_values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linspace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(-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15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15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grid_size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grid_coordinates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</a:p>
          <a:p>
            <a:pPr>
              <a:lnSpc>
                <a:spcPct val="120000"/>
              </a:lnSpc>
            </a:pPr>
            <a:r>
              <a:rPr lang="it-IT" sz="1000" dirty="0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x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y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x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grid_values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y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grid_values</a:t>
            </a:r>
            <a:endParaRPr lang="it-IT" sz="1000" b="0" dirty="0">
              <a:solidFill>
                <a:srgbClr val="9CDCFE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1E2652-E4E3-509F-2A06-298BCD6DCB8B}"/>
              </a:ext>
            </a:extLst>
          </p:cNvPr>
          <p:cNvSpPr txBox="1"/>
          <p:nvPr/>
        </p:nvSpPr>
        <p:spPr>
          <a:xfrm>
            <a:off x="2946272" y="2894981"/>
            <a:ext cx="4810514" cy="1044768"/>
          </a:xfrm>
          <a:prstGeom prst="roundRect">
            <a:avLst>
              <a:gd name="adj" fmla="val 18510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</a:p>
          <a:p>
            <a:pPr>
              <a:lnSpc>
                <a:spcPct val="120000"/>
              </a:lnSpc>
            </a:pPr>
            <a:r>
              <a:rPr lang="it-IT" sz="1000" dirty="0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objective_function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coords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coords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grid_coordinates</a:t>
            </a:r>
            <a:endParaRPr lang="it-IT" sz="1000" b="0" dirty="0">
              <a:solidFill>
                <a:srgbClr val="9CDCFE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B88263-D4C9-0DED-8584-48021550A783}"/>
              </a:ext>
            </a:extLst>
          </p:cNvPr>
          <p:cNvSpPr txBox="1"/>
          <p:nvPr/>
        </p:nvSpPr>
        <p:spPr>
          <a:xfrm>
            <a:off x="2946272" y="4115673"/>
            <a:ext cx="4810514" cy="786181"/>
          </a:xfrm>
          <a:prstGeom prst="roundRect">
            <a:avLst>
              <a:gd name="adj" fmla="val 2541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min_index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argmin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grid_coordinates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min_index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return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3C553BD-ADCC-9954-942D-B691C720F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0DFABE42-BCC6-7AE8-93C6-641812C5B8E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0656436-7F44-32AC-75B3-05C90567FE48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1262BD1-F30E-6345-0DD5-35378F514E7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713E3BFC-C27F-6C8C-8117-7E6AAA5D888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2C78D0F-010E-E40B-BDDA-D6B52AC767B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5C3B6FE-2588-8D73-1478-EFD2C40C158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62F04CD0-EBEB-58F4-3C3E-55F1CAF5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Calcolo dell’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argmin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con «algoritmo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Nelder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-Mead»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E07287-1413-EC42-1B81-4EC3C0994B05}"/>
              </a:ext>
            </a:extLst>
          </p:cNvPr>
          <p:cNvSpPr txBox="1"/>
          <p:nvPr/>
        </p:nvSpPr>
        <p:spPr>
          <a:xfrm>
            <a:off x="2946272" y="1854346"/>
            <a:ext cx="4810514" cy="396000"/>
          </a:xfrm>
          <a:prstGeom prst="roundRect">
            <a:avLst>
              <a:gd name="adj" fmla="val 30897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initial_guess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2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A86D05-1574-C188-7DDB-56735A6A3CB5}"/>
              </a:ext>
            </a:extLst>
          </p:cNvPr>
          <p:cNvSpPr txBox="1"/>
          <p:nvPr/>
        </p:nvSpPr>
        <p:spPr>
          <a:xfrm>
            <a:off x="2946272" y="2581943"/>
            <a:ext cx="4810514" cy="1116718"/>
          </a:xfrm>
          <a:prstGeom prst="roundRect">
            <a:avLst>
              <a:gd name="adj" fmla="val 18510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minimize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it-IT" sz="1000" dirty="0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objective_function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initial_guess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method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E8C9BB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Nelder</a:t>
            </a:r>
            <a:r>
              <a:rPr lang="it-IT" sz="1000" b="0" dirty="0">
                <a:solidFill>
                  <a:srgbClr val="CE917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-Mead</a:t>
            </a:r>
            <a:r>
              <a:rPr lang="it-IT" sz="1000" b="0" dirty="0">
                <a:solidFill>
                  <a:srgbClr val="E8C9BB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’</a:t>
            </a: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3849F4-6F84-CCEA-D445-F1973C03C8C8}"/>
              </a:ext>
            </a:extLst>
          </p:cNvPr>
          <p:cNvSpPr txBox="1"/>
          <p:nvPr/>
        </p:nvSpPr>
        <p:spPr>
          <a:xfrm>
            <a:off x="2946272" y="4030258"/>
            <a:ext cx="4810514" cy="540000"/>
          </a:xfrm>
          <a:prstGeom prst="roundRect">
            <a:avLst>
              <a:gd name="adj" fmla="val 2541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x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return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E7C8E4F-760F-10E0-182E-0D7301B0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CDEB743-9DC7-8EC2-0CBE-DA49597FC945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048071C-318B-C927-EC08-516CA5F9791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E233F3E-734C-965D-4B3B-8F3830F9329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955412F-131D-C6C6-47F2-163033F33E1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30B7D182-FB58-2041-4DC7-B65453F7BF09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F79F17F-823D-5017-5527-F342147A965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1698371-1C6D-CF67-18DA-7FAE60619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1" name="!!sfondo" hidden="1">
            <a:extLst>
              <a:ext uri="{FF2B5EF4-FFF2-40B4-BE49-F238E27FC236}">
                <a16:creationId xmlns:a16="http://schemas.microsoft.com/office/drawing/2014/main" id="{27AFF8B1-AA1C-E826-F345-4980BB6BA9A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!!scenarioA-ML-titolo">
            <a:extLst>
              <a:ext uri="{FF2B5EF4-FFF2-40B4-BE49-F238E27FC236}">
                <a16:creationId xmlns:a16="http://schemas.microsoft.com/office/drawing/2014/main" id="{F272EA91-4E4C-70AA-AC46-5593D6848A57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p:sp>
        <p:nvSpPr>
          <p:cNvPr id="15" name="!!scenarioB-ML-titolo">
            <a:extLst>
              <a:ext uri="{FF2B5EF4-FFF2-40B4-BE49-F238E27FC236}">
                <a16:creationId xmlns:a16="http://schemas.microsoft.com/office/drawing/2014/main" id="{A3DEC5A3-0091-0FD4-EB74-6A33F8594737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16" name="!!scenarioC-ML-titolo">
            <a:extLst>
              <a:ext uri="{FF2B5EF4-FFF2-40B4-BE49-F238E27FC236}">
                <a16:creationId xmlns:a16="http://schemas.microsoft.com/office/drawing/2014/main" id="{1CE6F19B-DB42-805C-5757-5380150F4EBF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!!scenarioA-ML-RMSE">
                <a:extLst>
                  <a:ext uri="{FF2B5EF4-FFF2-40B4-BE49-F238E27FC236}">
                    <a16:creationId xmlns:a16="http://schemas.microsoft.com/office/drawing/2014/main" id="{935841EA-45C9-F536-F94B-B538C37C1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083462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6.632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7.117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6.377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!!scenarioA-ML-RMSE">
                <a:extLst>
                  <a:ext uri="{FF2B5EF4-FFF2-40B4-BE49-F238E27FC236}">
                    <a16:creationId xmlns:a16="http://schemas.microsoft.com/office/drawing/2014/main" id="{935841EA-45C9-F536-F94B-B538C37C1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083462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6.632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7.117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6.377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!!scenarioB-ML-RMSE">
                <a:extLst>
                  <a:ext uri="{FF2B5EF4-FFF2-40B4-BE49-F238E27FC236}">
                    <a16:creationId xmlns:a16="http://schemas.microsoft.com/office/drawing/2014/main" id="{9BC6D5D8-47B6-7471-5F89-F890569FF8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105442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15.13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14.347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14.655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!!scenarioB-ML-RMSE">
                <a:extLst>
                  <a:ext uri="{FF2B5EF4-FFF2-40B4-BE49-F238E27FC236}">
                    <a16:creationId xmlns:a16="http://schemas.microsoft.com/office/drawing/2014/main" id="{9BC6D5D8-47B6-7471-5F89-F890569FF8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105442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15.13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14.347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14.655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!!scenarioC-ML-RMSE">
                <a:extLst>
                  <a:ext uri="{FF2B5EF4-FFF2-40B4-BE49-F238E27FC236}">
                    <a16:creationId xmlns:a16="http://schemas.microsoft.com/office/drawing/2014/main" id="{53D68B99-61A5-0FBB-16B3-B544BAFB32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8845404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5.871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2.639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!!scenarioC-ML-RMSE">
                <a:extLst>
                  <a:ext uri="{FF2B5EF4-FFF2-40B4-BE49-F238E27FC236}">
                    <a16:creationId xmlns:a16="http://schemas.microsoft.com/office/drawing/2014/main" id="{53D68B99-61A5-0FBB-16B3-B544BAFB32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8845404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5.871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2.639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!!scenarioA-ML-immagine">
            <a:extLst>
              <a:ext uri="{FF2B5EF4-FFF2-40B4-BE49-F238E27FC236}">
                <a16:creationId xmlns:a16="http://schemas.microsoft.com/office/drawing/2014/main" id="{9DD5F9AC-A35F-D9DC-9674-3080225EB4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9" name="!!scenarioB-ML-immagine">
            <a:extLst>
              <a:ext uri="{FF2B5EF4-FFF2-40B4-BE49-F238E27FC236}">
                <a16:creationId xmlns:a16="http://schemas.microsoft.com/office/drawing/2014/main" id="{7EFE03EA-A055-2571-5AEA-3E514F39AF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!!scenarioC-ML-immagine">
            <a:extLst>
              <a:ext uri="{FF2B5EF4-FFF2-40B4-BE49-F238E27FC236}">
                <a16:creationId xmlns:a16="http://schemas.microsoft.com/office/drawing/2014/main" id="{AF2EDC56-DC50-BD88-0D4D-FA6F221CB5F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78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B3B2E645-5056-D49D-8F55-96D76979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902B972-73AA-7A7A-A51C-A7DD248F0E2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987C130-87D6-E982-EF32-FBBE34F2663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5D085FA-FC93-A769-F029-81C9BE62F8C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142CA72C-3A97-153A-D2E2-426FD6B80CD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8659F66-08FF-9E07-3D67-1DF1390EFC7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5B06836-0421-93C2-E2BA-C83EF03C257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281AF03-B376-0FCA-68F9-944C54BE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EE344A26-BD45-84C8-62EA-75BA4453A26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!!scenarioA-ML-immagine">
            <a:extLst>
              <a:ext uri="{FF2B5EF4-FFF2-40B4-BE49-F238E27FC236}">
                <a16:creationId xmlns:a16="http://schemas.microsoft.com/office/drawing/2014/main" id="{7E2AEF1A-68F9-AEFC-F3A2-36CC8E3636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1855" y="245537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B-ML">
            <a:extLst>
              <a:ext uri="{FF2B5EF4-FFF2-40B4-BE49-F238E27FC236}">
                <a16:creationId xmlns:a16="http://schemas.microsoft.com/office/drawing/2014/main" id="{C3A57845-6380-2FB4-400E-CAD483A38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387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981A2026-45C1-BA47-9C5E-519D73A8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1F53815-CBC9-AF8F-D073-847D6F4F047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E9544C5-5525-0F03-B372-22B5625D343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89E24A45-1C1E-C1C8-5CAA-09ACC74D797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D8D6476C-460F-FE39-A016-A45BD48FB39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0CDAA7D-61F6-E438-30C4-68D3D894383B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BABBCD4-A842-B068-9A12-7247F1AF0CF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1BC7589-9EA5-A66E-6D40-D8F3EE66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979BFA27-B7F3-AD0B-4C8E-AECB4D0C03F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!!scenarioB-ML">
            <a:extLst>
              <a:ext uri="{FF2B5EF4-FFF2-40B4-BE49-F238E27FC236}">
                <a16:creationId xmlns:a16="http://schemas.microsoft.com/office/drawing/2014/main" id="{C8A55B00-C969-0C5E-2A4C-4DCFDAB9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C-ML">
            <a:extLst>
              <a:ext uri="{FF2B5EF4-FFF2-40B4-BE49-F238E27FC236}">
                <a16:creationId xmlns:a16="http://schemas.microsoft.com/office/drawing/2014/main" id="{83BEF0A3-4D7A-71DB-F0EA-88B313370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0713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8FBF8B16-DCC3-CDC6-5BB4-CFB69A21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CB5910B-37DE-0C98-99ED-D8A4DF1AF5A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28064EA-88B4-293C-FA2E-32F13A421C4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A829D19-343E-2D14-AA5A-366220C3E17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6401580-EF97-49C7-478E-292A2EDEE9B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C817DAD-3B93-7040-8AE5-44BC8E58210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B82E9E1-D170-A834-D16B-64BD492858C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4D49515C-A9D4-0358-FAC1-D0835820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E91AE0EF-1933-ED3E-A81C-BD5A054C833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!!scenarioC-ML">
            <a:extLst>
              <a:ext uri="{FF2B5EF4-FFF2-40B4-BE49-F238E27FC236}">
                <a16:creationId xmlns:a16="http://schemas.microsoft.com/office/drawing/2014/main" id="{713D5769-6518-2622-F9F6-6F15F2F6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395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0EADB7E0-4FD8-8A95-413B-9DAAFC53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7C82C63-DED3-630A-8C77-C131E3A94A2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A6DE557-814E-DCD8-01CA-4F018DFEFB6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C9086B6-33AE-B5D3-37D8-80F54D4A4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8">
            <a:extLst>
              <a:ext uri="{FF2B5EF4-FFF2-40B4-BE49-F238E27FC236}">
                <a16:creationId xmlns:a16="http://schemas.microsoft.com/office/drawing/2014/main" id="{AE3A17E1-57FF-D4F7-4191-51E73C84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040413D3-61C6-00D2-45DA-C1A42BF2E141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89E1580-8604-7D30-FBE1-77A6B9F9526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E2AB690-F64F-9546-8757-00D7E15D34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51484FB0-4935-CC7E-CF0C-3220DC42E96B}"/>
              </a:ext>
            </a:extLst>
          </p:cNvPr>
          <p:cNvGrpSpPr/>
          <p:nvPr/>
        </p:nvGrpSpPr>
        <p:grpSpPr>
          <a:xfrm>
            <a:off x="1919059" y="1267709"/>
            <a:ext cx="3210940" cy="1724100"/>
            <a:chOff x="1919059" y="1334664"/>
            <a:chExt cx="3210940" cy="1724100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8DA6AC1-6DBC-4981-C0D5-046B995222E5}"/>
                </a:ext>
              </a:extLst>
            </p:cNvPr>
            <p:cNvSpPr txBox="1"/>
            <p:nvPr/>
          </p:nvSpPr>
          <p:spPr>
            <a:xfrm>
              <a:off x="1919059" y="1901011"/>
              <a:ext cx="3210940" cy="1157753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Gli stimatori WLLS proposti da «P1» e «P2», su tecnologia ibrida, tendono a offrire una stima molto simile rispetto alle altre tecnologie.</a:t>
              </a: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854D288-3BCC-9C7D-BE4D-8A4953A1A03A}"/>
                </a:ext>
              </a:extLst>
            </p:cNvPr>
            <p:cNvGrpSpPr/>
            <p:nvPr/>
          </p:nvGrpSpPr>
          <p:grpSpPr>
            <a:xfrm>
              <a:off x="3328462" y="1334664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22" name="Google Shape;1153;p71">
                <a:extLst>
                  <a:ext uri="{FF2B5EF4-FFF2-40B4-BE49-F238E27FC236}">
                    <a16:creationId xmlns:a16="http://schemas.microsoft.com/office/drawing/2014/main" id="{03F79182-907D-BF22-615C-702BEFA850D2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54;p71">
                <a:extLst>
                  <a:ext uri="{FF2B5EF4-FFF2-40B4-BE49-F238E27FC236}">
                    <a16:creationId xmlns:a16="http://schemas.microsoft.com/office/drawing/2014/main" id="{9CF5A5D4-E8E6-4153-DDFD-52D30019E587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55;p71">
                <a:extLst>
                  <a:ext uri="{FF2B5EF4-FFF2-40B4-BE49-F238E27FC236}">
                    <a16:creationId xmlns:a16="http://schemas.microsoft.com/office/drawing/2014/main" id="{AC95B9D3-37B8-6AF8-E601-51ACB4AEDCD7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56;p71">
                <a:extLst>
                  <a:ext uri="{FF2B5EF4-FFF2-40B4-BE49-F238E27FC236}">
                    <a16:creationId xmlns:a16="http://schemas.microsoft.com/office/drawing/2014/main" id="{931743B0-BB8F-2C29-AD95-BEE9D1FB5CDC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57;p71">
                <a:extLst>
                  <a:ext uri="{FF2B5EF4-FFF2-40B4-BE49-F238E27FC236}">
                    <a16:creationId xmlns:a16="http://schemas.microsoft.com/office/drawing/2014/main" id="{CFB820CF-A026-C426-1969-051D36B74C7D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A65B6C47-628A-0F8C-C039-605BB5867481}"/>
              </a:ext>
            </a:extLst>
          </p:cNvPr>
          <p:cNvGrpSpPr/>
          <p:nvPr/>
        </p:nvGrpSpPr>
        <p:grpSpPr>
          <a:xfrm>
            <a:off x="5571962" y="1267709"/>
            <a:ext cx="3210940" cy="1724100"/>
            <a:chOff x="5571962" y="1334664"/>
            <a:chExt cx="3210940" cy="1724100"/>
          </a:xfrm>
        </p:grpSpPr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FBF6DC5F-5552-359D-E27E-FD43906C71BB}"/>
                </a:ext>
              </a:extLst>
            </p:cNvPr>
            <p:cNvGrpSpPr/>
            <p:nvPr/>
          </p:nvGrpSpPr>
          <p:grpSpPr>
            <a:xfrm>
              <a:off x="6982462" y="1334664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81" name="Google Shape;1153;p71">
                <a:extLst>
                  <a:ext uri="{FF2B5EF4-FFF2-40B4-BE49-F238E27FC236}">
                    <a16:creationId xmlns:a16="http://schemas.microsoft.com/office/drawing/2014/main" id="{49C3791E-22C1-E043-D676-10083B90E6E7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54;p71">
                <a:extLst>
                  <a:ext uri="{FF2B5EF4-FFF2-40B4-BE49-F238E27FC236}">
                    <a16:creationId xmlns:a16="http://schemas.microsoft.com/office/drawing/2014/main" id="{805E5D8A-92F1-681D-F8DB-E2A93AD433D1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55;p71">
                <a:extLst>
                  <a:ext uri="{FF2B5EF4-FFF2-40B4-BE49-F238E27FC236}">
                    <a16:creationId xmlns:a16="http://schemas.microsoft.com/office/drawing/2014/main" id="{63825C94-C477-94CD-8229-421911FF2670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56;p71">
                <a:extLst>
                  <a:ext uri="{FF2B5EF4-FFF2-40B4-BE49-F238E27FC236}">
                    <a16:creationId xmlns:a16="http://schemas.microsoft.com/office/drawing/2014/main" id="{4659B66F-A556-40DD-55B1-88988BAC51E9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57;p71">
                <a:extLst>
                  <a:ext uri="{FF2B5EF4-FFF2-40B4-BE49-F238E27FC236}">
                    <a16:creationId xmlns:a16="http://schemas.microsoft.com/office/drawing/2014/main" id="{B2EC1AF5-F80D-BF23-5289-B410ED5C927F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ABB9CC51-725B-8FD8-524D-9327CF454707}"/>
                </a:ext>
              </a:extLst>
            </p:cNvPr>
            <p:cNvSpPr txBox="1"/>
            <p:nvPr/>
          </p:nvSpPr>
          <p:spPr>
            <a:xfrm>
              <a:off x="5571962" y="1901011"/>
              <a:ext cx="3210940" cy="1157753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 stimatore ML offre prestazioni di gran lunga peggiori degli altri,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 causa delle forti assunzioni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del modello.</a:t>
              </a:r>
            </a:p>
          </p:txBody>
        </p:sp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A04A4116-C72B-B5F7-BF92-8F6B881F12DA}"/>
              </a:ext>
            </a:extLst>
          </p:cNvPr>
          <p:cNvGrpSpPr/>
          <p:nvPr/>
        </p:nvGrpSpPr>
        <p:grpSpPr>
          <a:xfrm>
            <a:off x="1919059" y="3102497"/>
            <a:ext cx="3210940" cy="1428634"/>
            <a:chOff x="1919059" y="3209635"/>
            <a:chExt cx="3210940" cy="1428634"/>
          </a:xfrm>
        </p:grpSpPr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461FCF7D-1963-9EA0-778B-A915CC5E5469}"/>
                </a:ext>
              </a:extLst>
            </p:cNvPr>
            <p:cNvSpPr txBox="1"/>
            <p:nvPr/>
          </p:nvSpPr>
          <p:spPr>
            <a:xfrm>
              <a:off x="1919059" y="3775982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In base alla funzione di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scelta, i risultati possono variare drasticamente.</a:t>
              </a:r>
            </a:p>
          </p:txBody>
        </p:sp>
        <p:grpSp>
          <p:nvGrpSpPr>
            <p:cNvPr id="114" name="Gruppo 113">
              <a:extLst>
                <a:ext uri="{FF2B5EF4-FFF2-40B4-BE49-F238E27FC236}">
                  <a16:creationId xmlns:a16="http://schemas.microsoft.com/office/drawing/2014/main" id="{86ABCCDF-F2D0-2F6E-6C45-A31AF3601A8A}"/>
                </a:ext>
              </a:extLst>
            </p:cNvPr>
            <p:cNvGrpSpPr/>
            <p:nvPr/>
          </p:nvGrpSpPr>
          <p:grpSpPr>
            <a:xfrm>
              <a:off x="3328462" y="3209635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115" name="Google Shape;1153;p71">
                <a:extLst>
                  <a:ext uri="{FF2B5EF4-FFF2-40B4-BE49-F238E27FC236}">
                    <a16:creationId xmlns:a16="http://schemas.microsoft.com/office/drawing/2014/main" id="{E11006E1-3F6F-CB82-76AF-0C2D49434465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54;p71">
                <a:extLst>
                  <a:ext uri="{FF2B5EF4-FFF2-40B4-BE49-F238E27FC236}">
                    <a16:creationId xmlns:a16="http://schemas.microsoft.com/office/drawing/2014/main" id="{20929E1E-A991-5021-EA79-6B200CC260C1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55;p71">
                <a:extLst>
                  <a:ext uri="{FF2B5EF4-FFF2-40B4-BE49-F238E27FC236}">
                    <a16:creationId xmlns:a16="http://schemas.microsoft.com/office/drawing/2014/main" id="{085B4BFF-0A73-460B-6789-91A84634AB95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56;p71">
                <a:extLst>
                  <a:ext uri="{FF2B5EF4-FFF2-40B4-BE49-F238E27FC236}">
                    <a16:creationId xmlns:a16="http://schemas.microsoft.com/office/drawing/2014/main" id="{BEA5002D-018A-D243-0A5D-F202647FA6F9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57;p71">
                <a:extLst>
                  <a:ext uri="{FF2B5EF4-FFF2-40B4-BE49-F238E27FC236}">
                    <a16:creationId xmlns:a16="http://schemas.microsoft.com/office/drawing/2014/main" id="{7353BF24-2DE2-8E65-D160-702101A0055D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C1D69214-F270-E24B-58A0-1BF55A83F7DD}"/>
              </a:ext>
            </a:extLst>
          </p:cNvPr>
          <p:cNvGrpSpPr/>
          <p:nvPr/>
        </p:nvGrpSpPr>
        <p:grpSpPr>
          <a:xfrm>
            <a:off x="5573059" y="3102497"/>
            <a:ext cx="3210940" cy="1428634"/>
            <a:chOff x="5573059" y="3209635"/>
            <a:chExt cx="3210940" cy="1428634"/>
          </a:xfrm>
        </p:grpSpPr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A98E87DA-33F1-3F6A-64C8-C086D6B85DF3}"/>
                </a:ext>
              </a:extLst>
            </p:cNvPr>
            <p:cNvSpPr txBox="1"/>
            <p:nvPr/>
          </p:nvSpPr>
          <p:spPr>
            <a:xfrm>
              <a:off x="5573059" y="3775982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Il WiFi tende ad avere una maggior varianza rispetto al Bluetooth, ma offre un’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accuracy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migliore.</a:t>
              </a:r>
            </a:p>
          </p:txBody>
        </p:sp>
        <p:grpSp>
          <p:nvGrpSpPr>
            <p:cNvPr id="121" name="Gruppo 120">
              <a:extLst>
                <a:ext uri="{FF2B5EF4-FFF2-40B4-BE49-F238E27FC236}">
                  <a16:creationId xmlns:a16="http://schemas.microsoft.com/office/drawing/2014/main" id="{2303CAE1-BFA5-EB6A-9812-C320E42187D0}"/>
                </a:ext>
              </a:extLst>
            </p:cNvPr>
            <p:cNvGrpSpPr/>
            <p:nvPr/>
          </p:nvGrpSpPr>
          <p:grpSpPr>
            <a:xfrm>
              <a:off x="6982462" y="3209635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122" name="Google Shape;1153;p71">
                <a:extLst>
                  <a:ext uri="{FF2B5EF4-FFF2-40B4-BE49-F238E27FC236}">
                    <a16:creationId xmlns:a16="http://schemas.microsoft.com/office/drawing/2014/main" id="{803CCB52-49CE-E098-BF6C-8B8F03695C09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54;p71">
                <a:extLst>
                  <a:ext uri="{FF2B5EF4-FFF2-40B4-BE49-F238E27FC236}">
                    <a16:creationId xmlns:a16="http://schemas.microsoft.com/office/drawing/2014/main" id="{C8DA7389-1100-66DE-D6F6-92BCC98F30F1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55;p71">
                <a:extLst>
                  <a:ext uri="{FF2B5EF4-FFF2-40B4-BE49-F238E27FC236}">
                    <a16:creationId xmlns:a16="http://schemas.microsoft.com/office/drawing/2014/main" id="{A3D8DD65-8DEC-DD20-2D6C-8997A4CC0224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56;p71">
                <a:extLst>
                  <a:ext uri="{FF2B5EF4-FFF2-40B4-BE49-F238E27FC236}">
                    <a16:creationId xmlns:a16="http://schemas.microsoft.com/office/drawing/2014/main" id="{21087136-43E6-63E8-B693-AEF025C9BA4B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57;p71">
                <a:extLst>
                  <a:ext uri="{FF2B5EF4-FFF2-40B4-BE49-F238E27FC236}">
                    <a16:creationId xmlns:a16="http://schemas.microsoft.com/office/drawing/2014/main" id="{05591528-FCAB-D6B8-E84B-1A4AA5EC8024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TextBox 13">
            <a:extLst>
              <a:ext uri="{FF2B5EF4-FFF2-40B4-BE49-F238E27FC236}">
                <a16:creationId xmlns:a16="http://schemas.microsoft.com/office/drawing/2014/main" id="{6466184A-5239-A8A9-36F1-7B746FCA10B5}"/>
              </a:ext>
            </a:extLst>
          </p:cNvPr>
          <p:cNvSpPr txBox="1"/>
          <p:nvPr/>
        </p:nvSpPr>
        <p:spPr>
          <a:xfrm>
            <a:off x="2362975" y="4641820"/>
            <a:ext cx="6421024" cy="3756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P2 - Linear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least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squares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in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sensor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networks </a:t>
            </a:r>
          </a:p>
        </p:txBody>
      </p:sp>
      <p:cxnSp>
        <p:nvCxnSpPr>
          <p:cNvPr id="133" name="Connettore 1 132">
            <a:extLst>
              <a:ext uri="{FF2B5EF4-FFF2-40B4-BE49-F238E27FC236}">
                <a16:creationId xmlns:a16="http://schemas.microsoft.com/office/drawing/2014/main" id="{26141621-51EA-CFB6-1495-4832DCC6B117}"/>
              </a:ext>
            </a:extLst>
          </p:cNvPr>
          <p:cNvCxnSpPr>
            <a:cxnSpLocks/>
          </p:cNvCxnSpPr>
          <p:nvPr/>
        </p:nvCxnSpPr>
        <p:spPr>
          <a:xfrm flipH="1">
            <a:off x="5350691" y="2052932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1 133">
            <a:extLst>
              <a:ext uri="{FF2B5EF4-FFF2-40B4-BE49-F238E27FC236}">
                <a16:creationId xmlns:a16="http://schemas.microsoft.com/office/drawing/2014/main" id="{8719D53E-62F5-3A07-CAF6-A860FF88C31C}"/>
              </a:ext>
            </a:extLst>
          </p:cNvPr>
          <p:cNvCxnSpPr>
            <a:cxnSpLocks/>
          </p:cNvCxnSpPr>
          <p:nvPr/>
        </p:nvCxnSpPr>
        <p:spPr>
          <a:xfrm flipH="1">
            <a:off x="5350691" y="3739987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8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25FFD58-03A2-5F89-59DA-BE2C54C03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49E0821-E0B6-6065-1836-F1805FC0BF6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1F68EC89-40B6-DBB0-5ED8-38A2BD946D4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8DDFA4D-0361-B4C0-865B-5D7AF38B25F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8">
            <a:extLst>
              <a:ext uri="{FF2B5EF4-FFF2-40B4-BE49-F238E27FC236}">
                <a16:creationId xmlns:a16="http://schemas.microsoft.com/office/drawing/2014/main" id="{B6A9D011-4A18-CD06-D85E-E646DD03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Sviluppi futuri</a:t>
            </a:r>
          </a:p>
        </p:txBody>
      </p: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A0FC39C6-FD26-3E7E-C7F5-8A568BC7BFA9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27BF17B-A588-67DE-15DC-227C571B575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833407E-B822-7300-86E6-164B3AAB43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A65245B1-9BA2-9874-A0F1-DCCD797FA7BF}"/>
              </a:ext>
            </a:extLst>
          </p:cNvPr>
          <p:cNvGrpSpPr/>
          <p:nvPr/>
        </p:nvGrpSpPr>
        <p:grpSpPr>
          <a:xfrm>
            <a:off x="5573059" y="3106571"/>
            <a:ext cx="3210940" cy="1316775"/>
            <a:chOff x="5573059" y="3106571"/>
            <a:chExt cx="3210940" cy="1316775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5F262D2-435D-0BFA-1613-48136D702066}"/>
                </a:ext>
              </a:extLst>
            </p:cNvPr>
            <p:cNvGrpSpPr/>
            <p:nvPr/>
          </p:nvGrpSpPr>
          <p:grpSpPr>
            <a:xfrm>
              <a:off x="6982462" y="3106571"/>
              <a:ext cx="392133" cy="392133"/>
              <a:chOff x="6982462" y="3106571"/>
              <a:chExt cx="392133" cy="392133"/>
            </a:xfrm>
          </p:grpSpPr>
          <p:sp>
            <p:nvSpPr>
              <p:cNvPr id="7" name="Google Shape;1159;p71">
                <a:extLst>
                  <a:ext uri="{FF2B5EF4-FFF2-40B4-BE49-F238E27FC236}">
                    <a16:creationId xmlns:a16="http://schemas.microsoft.com/office/drawing/2014/main" id="{9B123C90-676F-DEAB-096A-3219331EE206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60;p71">
                <a:extLst>
                  <a:ext uri="{FF2B5EF4-FFF2-40B4-BE49-F238E27FC236}">
                    <a16:creationId xmlns:a16="http://schemas.microsoft.com/office/drawing/2014/main" id="{5D1B72B8-DE12-EB53-13ED-4D806C504834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61;p71">
                <a:extLst>
                  <a:ext uri="{FF2B5EF4-FFF2-40B4-BE49-F238E27FC236}">
                    <a16:creationId xmlns:a16="http://schemas.microsoft.com/office/drawing/2014/main" id="{BD00330D-2F3A-9552-C05A-6CF99C295C5D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62;p71">
                <a:extLst>
                  <a:ext uri="{FF2B5EF4-FFF2-40B4-BE49-F238E27FC236}">
                    <a16:creationId xmlns:a16="http://schemas.microsoft.com/office/drawing/2014/main" id="{5346BA52-D916-5266-1051-189A51AB2D22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63;p71">
                <a:extLst>
                  <a:ext uri="{FF2B5EF4-FFF2-40B4-BE49-F238E27FC236}">
                    <a16:creationId xmlns:a16="http://schemas.microsoft.com/office/drawing/2014/main" id="{1E16C535-758E-4B95-A504-9713CE9FAEC0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64;p71">
                <a:extLst>
                  <a:ext uri="{FF2B5EF4-FFF2-40B4-BE49-F238E27FC236}">
                    <a16:creationId xmlns:a16="http://schemas.microsoft.com/office/drawing/2014/main" id="{A024F59D-4FFD-7D56-0EE0-03F5CB646988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CasellaDiTesto 119">
                  <a:extLst>
                    <a:ext uri="{FF2B5EF4-FFF2-40B4-BE49-F238E27FC236}">
                      <a16:creationId xmlns:a16="http://schemas.microsoft.com/office/drawing/2014/main" id="{81C1781B-12BC-836A-DDE5-C599EAD6FA6F}"/>
                    </a:ext>
                  </a:extLst>
                </p:cNvPr>
                <p:cNvSpPr txBox="1"/>
                <p:nvPr/>
              </p:nvSpPr>
              <p:spPr>
                <a:xfrm>
                  <a:off x="5573059" y="3668844"/>
                  <a:ext cx="3210940" cy="754502"/>
                </a:xfrm>
                <a:prstGeom prst="rect">
                  <a:avLst/>
                </a:prstGeom>
                <a:noFill/>
              </p:spPr>
              <p:txBody>
                <a:bodyPr wrap="square" lIns="108000" tIns="0" rIns="108000" bIns="0" rtlCol="0" anchor="t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Ricalibrare le variabili del modello (es. </a:t>
                  </a:r>
                  <a14:m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  <a:ea typeface="SF Pro Display Medium" pitchFamily="2" charset="0"/>
                          <a:cs typeface="SF Pro Display Medium" pitchFamily="2" charset="0"/>
                        </a:rPr>
                        <m:t>𝑛</m:t>
                      </m:r>
                    </m:oMath>
                  </a14:m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SF Pro Display Medium" pitchFamily="2" charset="0"/>
                              <a:cs typeface="SF Pro Display Medium" pitchFamily="2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SF Pro Display Medium" pitchFamily="2" charset="0"/>
                              <a:cs typeface="SF Pro Display Medium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SF Pro Display Medium" pitchFamily="2" charset="0"/>
                              <a:cs typeface="SF Pro Display Medium" pitchFamily="2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 e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Display Medium" pitchFamily="2" charset="0"/>
                        </a:rPr>
                        <m:t>𝜎</m:t>
                      </m:r>
                    </m:oMath>
                  </a14:m>
                  <a:r>
                    <a:rPr lang="el-GR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) </a:t>
                  </a:r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per lo stimatore ML e valutare come cambiano le prestazioni.</a:t>
                  </a:r>
                </a:p>
              </p:txBody>
            </p:sp>
          </mc:Choice>
          <mc:Fallback xmlns="">
            <p:sp>
              <p:nvSpPr>
                <p:cNvPr id="120" name="CasellaDiTesto 119">
                  <a:extLst>
                    <a:ext uri="{FF2B5EF4-FFF2-40B4-BE49-F238E27FC236}">
                      <a16:creationId xmlns:a16="http://schemas.microsoft.com/office/drawing/2014/main" id="{81C1781B-12BC-836A-DDE5-C599EAD6F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059" y="3668844"/>
                  <a:ext cx="3210940" cy="754502"/>
                </a:xfrm>
                <a:prstGeom prst="rect">
                  <a:avLst/>
                </a:prstGeom>
                <a:blipFill>
                  <a:blip r:embed="rId3"/>
                  <a:stretch>
                    <a:fillRect t="-3279" r="-1575" b="-1147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TextBox 13">
            <a:extLst>
              <a:ext uri="{FF2B5EF4-FFF2-40B4-BE49-F238E27FC236}">
                <a16:creationId xmlns:a16="http://schemas.microsoft.com/office/drawing/2014/main" id="{828EE9F2-BC50-BE71-A101-4ACEF51E8DAB}"/>
              </a:ext>
            </a:extLst>
          </p:cNvPr>
          <p:cNvSpPr txBox="1"/>
          <p:nvPr/>
        </p:nvSpPr>
        <p:spPr>
          <a:xfrm>
            <a:off x="2362975" y="4789552"/>
            <a:ext cx="6421024" cy="22794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3B0849C6-7E9F-C23B-7EC2-CDB7BC7F9466}"/>
              </a:ext>
            </a:extLst>
          </p:cNvPr>
          <p:cNvGrpSpPr/>
          <p:nvPr/>
        </p:nvGrpSpPr>
        <p:grpSpPr>
          <a:xfrm>
            <a:off x="1919059" y="3106571"/>
            <a:ext cx="3210940" cy="1424560"/>
            <a:chOff x="1919059" y="3106571"/>
            <a:chExt cx="3210940" cy="1424560"/>
          </a:xfrm>
        </p:grpSpPr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0402F28A-E4A7-59CA-EE1F-C26CEFDE8BD8}"/>
                </a:ext>
              </a:extLst>
            </p:cNvPr>
            <p:cNvSpPr txBox="1"/>
            <p:nvPr/>
          </p:nvSpPr>
          <p:spPr>
            <a:xfrm>
              <a:off x="1919059" y="3668844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Provare lo scenario con tecnologia ibrida proposto da «P1» su stimatori di tipo diverso.</a:t>
              </a:r>
            </a:p>
          </p:txBody>
        </p: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55569F9C-B317-4E93-1C01-6A687DEA22BF}"/>
                </a:ext>
              </a:extLst>
            </p:cNvPr>
            <p:cNvGrpSpPr/>
            <p:nvPr/>
          </p:nvGrpSpPr>
          <p:grpSpPr>
            <a:xfrm>
              <a:off x="3327365" y="3106571"/>
              <a:ext cx="392133" cy="392133"/>
              <a:chOff x="6982462" y="3106571"/>
              <a:chExt cx="392133" cy="392133"/>
            </a:xfrm>
          </p:grpSpPr>
          <p:sp>
            <p:nvSpPr>
              <p:cNvPr id="16" name="Google Shape;1159;p71">
                <a:extLst>
                  <a:ext uri="{FF2B5EF4-FFF2-40B4-BE49-F238E27FC236}">
                    <a16:creationId xmlns:a16="http://schemas.microsoft.com/office/drawing/2014/main" id="{7F2591F1-41A4-2FC4-52C2-0BAFCF25ECFC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60;p71">
                <a:extLst>
                  <a:ext uri="{FF2B5EF4-FFF2-40B4-BE49-F238E27FC236}">
                    <a16:creationId xmlns:a16="http://schemas.microsoft.com/office/drawing/2014/main" id="{14991885-D554-203A-5FAF-5DDB22524CFC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61;p71">
                <a:extLst>
                  <a:ext uri="{FF2B5EF4-FFF2-40B4-BE49-F238E27FC236}">
                    <a16:creationId xmlns:a16="http://schemas.microsoft.com/office/drawing/2014/main" id="{68392E0C-386D-6B43-29C6-F2A847EBB7D6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62;p71">
                <a:extLst>
                  <a:ext uri="{FF2B5EF4-FFF2-40B4-BE49-F238E27FC236}">
                    <a16:creationId xmlns:a16="http://schemas.microsoft.com/office/drawing/2014/main" id="{A9F156E2-74AF-8104-0FCD-36F11CE36D5E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63;p71">
                <a:extLst>
                  <a:ext uri="{FF2B5EF4-FFF2-40B4-BE49-F238E27FC236}">
                    <a16:creationId xmlns:a16="http://schemas.microsoft.com/office/drawing/2014/main" id="{81DB3D30-6BEF-D671-1CC0-F18C8D85AD10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64;p71">
                <a:extLst>
                  <a:ext uri="{FF2B5EF4-FFF2-40B4-BE49-F238E27FC236}">
                    <a16:creationId xmlns:a16="http://schemas.microsoft.com/office/drawing/2014/main" id="{B1B9D1E6-7486-798F-F073-1E2EB66E9AF4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ED58CD1F-9025-8153-3522-570C282B9504}"/>
              </a:ext>
            </a:extLst>
          </p:cNvPr>
          <p:cNvGrpSpPr/>
          <p:nvPr/>
        </p:nvGrpSpPr>
        <p:grpSpPr>
          <a:xfrm>
            <a:off x="5571962" y="1267939"/>
            <a:ext cx="3210940" cy="1428404"/>
            <a:chOff x="5571962" y="1267939"/>
            <a:chExt cx="3210940" cy="1428404"/>
          </a:xfrm>
        </p:grpSpPr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75B87A6C-7B92-2A01-69EE-BE69E8FAD87F}"/>
                </a:ext>
              </a:extLst>
            </p:cNvPr>
            <p:cNvSpPr txBox="1"/>
            <p:nvPr/>
          </p:nvSpPr>
          <p:spPr>
            <a:xfrm>
              <a:off x="5571962" y="1834056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Provare funzioni di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diverse e approcci alternativi all’RSS (es. TOA, AOA, …).</a:t>
              </a:r>
            </a:p>
          </p:txBody>
        </p: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ADEF6207-A261-6718-1F80-17336C88A189}"/>
                </a:ext>
              </a:extLst>
            </p:cNvPr>
            <p:cNvGrpSpPr/>
            <p:nvPr/>
          </p:nvGrpSpPr>
          <p:grpSpPr>
            <a:xfrm>
              <a:off x="6982462" y="1267939"/>
              <a:ext cx="392133" cy="392133"/>
              <a:chOff x="6982462" y="3106571"/>
              <a:chExt cx="392133" cy="392133"/>
            </a:xfrm>
          </p:grpSpPr>
          <p:sp>
            <p:nvSpPr>
              <p:cNvPr id="25" name="Google Shape;1159;p71">
                <a:extLst>
                  <a:ext uri="{FF2B5EF4-FFF2-40B4-BE49-F238E27FC236}">
                    <a16:creationId xmlns:a16="http://schemas.microsoft.com/office/drawing/2014/main" id="{60EA7410-7036-168C-6A2B-2D22C3417D9E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60;p71">
                <a:extLst>
                  <a:ext uri="{FF2B5EF4-FFF2-40B4-BE49-F238E27FC236}">
                    <a16:creationId xmlns:a16="http://schemas.microsoft.com/office/drawing/2014/main" id="{4380CA2D-B180-047C-DCF9-67EDA7B710FC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61;p71">
                <a:extLst>
                  <a:ext uri="{FF2B5EF4-FFF2-40B4-BE49-F238E27FC236}">
                    <a16:creationId xmlns:a16="http://schemas.microsoft.com/office/drawing/2014/main" id="{A6360DCB-E6B1-724B-8B4A-C07010A6D4DA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62;p71">
                <a:extLst>
                  <a:ext uri="{FF2B5EF4-FFF2-40B4-BE49-F238E27FC236}">
                    <a16:creationId xmlns:a16="http://schemas.microsoft.com/office/drawing/2014/main" id="{AC6FDF8B-5084-0975-8154-B9C67E47C3E0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63;p71">
                <a:extLst>
                  <a:ext uri="{FF2B5EF4-FFF2-40B4-BE49-F238E27FC236}">
                    <a16:creationId xmlns:a16="http://schemas.microsoft.com/office/drawing/2014/main" id="{E27F0C25-2AAE-EB6F-EEAF-47A39D750705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64;p71">
                <a:extLst>
                  <a:ext uri="{FF2B5EF4-FFF2-40B4-BE49-F238E27FC236}">
                    <a16:creationId xmlns:a16="http://schemas.microsoft.com/office/drawing/2014/main" id="{05C07FC6-D98A-3CA8-E7EA-987652DEA96B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F4DDEE46-FE29-7A77-DEB0-930639235F83}"/>
              </a:ext>
            </a:extLst>
          </p:cNvPr>
          <p:cNvGrpSpPr/>
          <p:nvPr/>
        </p:nvGrpSpPr>
        <p:grpSpPr>
          <a:xfrm>
            <a:off x="1919059" y="1267939"/>
            <a:ext cx="3210940" cy="1428404"/>
            <a:chOff x="1919059" y="1267939"/>
            <a:chExt cx="3210940" cy="1428404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8C6F673-6336-C694-8430-237D3203C1EF}"/>
                </a:ext>
              </a:extLst>
            </p:cNvPr>
            <p:cNvSpPr txBox="1"/>
            <p:nvPr/>
          </p:nvSpPr>
          <p:spPr>
            <a:xfrm>
              <a:off x="1919059" y="1834056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Riprovare gli esperimenti con hardware più preciso e specifico per la localizzazione.</a:t>
              </a:r>
            </a:p>
          </p:txBody>
        </p: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B27734BA-0C6F-96C3-4297-1F1ECD76FD7A}"/>
                </a:ext>
              </a:extLst>
            </p:cNvPr>
            <p:cNvGrpSpPr/>
            <p:nvPr/>
          </p:nvGrpSpPr>
          <p:grpSpPr>
            <a:xfrm>
              <a:off x="3327365" y="1267939"/>
              <a:ext cx="392133" cy="392133"/>
              <a:chOff x="6982462" y="3106571"/>
              <a:chExt cx="392133" cy="392133"/>
            </a:xfrm>
          </p:grpSpPr>
          <p:sp>
            <p:nvSpPr>
              <p:cNvPr id="39" name="Google Shape;1159;p71">
                <a:extLst>
                  <a:ext uri="{FF2B5EF4-FFF2-40B4-BE49-F238E27FC236}">
                    <a16:creationId xmlns:a16="http://schemas.microsoft.com/office/drawing/2014/main" id="{73C0F6F3-A0F1-A3C3-F831-9E7D0EE49710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60;p71">
                <a:extLst>
                  <a:ext uri="{FF2B5EF4-FFF2-40B4-BE49-F238E27FC236}">
                    <a16:creationId xmlns:a16="http://schemas.microsoft.com/office/drawing/2014/main" id="{2E5D212A-2BB6-7737-B7FE-F08577A9C77D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61;p71">
                <a:extLst>
                  <a:ext uri="{FF2B5EF4-FFF2-40B4-BE49-F238E27FC236}">
                    <a16:creationId xmlns:a16="http://schemas.microsoft.com/office/drawing/2014/main" id="{49A232F8-50D3-F8CF-A2F7-8D98D73692C7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62;p71">
                <a:extLst>
                  <a:ext uri="{FF2B5EF4-FFF2-40B4-BE49-F238E27FC236}">
                    <a16:creationId xmlns:a16="http://schemas.microsoft.com/office/drawing/2014/main" id="{31D14959-75F2-513D-87A4-79ED96C34F51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63;p71">
                <a:extLst>
                  <a:ext uri="{FF2B5EF4-FFF2-40B4-BE49-F238E27FC236}">
                    <a16:creationId xmlns:a16="http://schemas.microsoft.com/office/drawing/2014/main" id="{B08C09D7-7D90-46A7-4133-65898D846DBE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64;p71">
                <a:extLst>
                  <a:ext uri="{FF2B5EF4-FFF2-40B4-BE49-F238E27FC236}">
                    <a16:creationId xmlns:a16="http://schemas.microsoft.com/office/drawing/2014/main" id="{55D28380-1A51-8994-7F63-F0D588263E06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9" name="Connettore 1 48">
            <a:extLst>
              <a:ext uri="{FF2B5EF4-FFF2-40B4-BE49-F238E27FC236}">
                <a16:creationId xmlns:a16="http://schemas.microsoft.com/office/drawing/2014/main" id="{107F678C-5919-70DA-754C-B4A2198DC5AF}"/>
              </a:ext>
            </a:extLst>
          </p:cNvPr>
          <p:cNvCxnSpPr>
            <a:cxnSpLocks/>
          </p:cNvCxnSpPr>
          <p:nvPr/>
        </p:nvCxnSpPr>
        <p:spPr>
          <a:xfrm flipH="1">
            <a:off x="5350691" y="190519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1415115D-85C2-77B1-70AD-25F6E3EDFE64}"/>
              </a:ext>
            </a:extLst>
          </p:cNvPr>
          <p:cNvCxnSpPr>
            <a:cxnSpLocks/>
          </p:cNvCxnSpPr>
          <p:nvPr/>
        </p:nvCxnSpPr>
        <p:spPr>
          <a:xfrm flipH="1">
            <a:off x="5350691" y="3703346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4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4">
          <a:extLst>
            <a:ext uri="{FF2B5EF4-FFF2-40B4-BE49-F238E27FC236}">
              <a16:creationId xmlns:a16="http://schemas.microsoft.com/office/drawing/2014/main" id="{78BD010B-7E99-D0D2-E252-5BE6061F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titolo1">
            <a:extLst>
              <a:ext uri="{FF2B5EF4-FFF2-40B4-BE49-F238E27FC236}">
                <a16:creationId xmlns:a16="http://schemas.microsoft.com/office/drawing/2014/main" id="{5E55F3F7-7195-B6DF-7EF9-C347FBD0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F745784-DF6C-2DC5-54F1-DE14DD9BCBB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9B9707D-C733-71B6-1C91-049BE9D81AF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59EA3F9F-BEBC-4328-CD1E-E82CC21BF57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30C3AB2-7189-AD34-FB80-4EA900F7A68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935CF86E-767A-5CAF-9CED-209FBBC31CB5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D76FDBE-E562-6876-7FE6-0DE10DB927F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1088FB3-113F-51EB-6B47-599EC837DD4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1DEBA5C0-AF6F-96FF-3255-BFFC45F938C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03BBD63-FDCF-7F56-AA66-67524B091D9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A10A6AD-C343-9AA9-F71E-9EFB84DBB93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1F134C82-6974-87CE-D282-7875B9DA4F7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AE1CA292-497B-2596-80B8-29DD7662FD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5C293694-6FA3-D5E9-C1B2-9B4F3D088589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BFF42472-5AED-8683-AD1B-7E70265B0AFC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34300A6-A8C2-6318-C168-791548DE038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10AB75ED-C92C-AF5C-941A-6E33BD8A08C2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747CAE47-601D-D936-4B28-BFF770CCEBFD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667A9386-10ED-7E62-7A8E-1AF6D51EFB8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16371307-89FA-36C3-B7E3-C4032AA75582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238586B0-53B1-C000-0B13-5FC271AC7FD6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ED359FE9-36E6-D2E4-327A-5FF25C28DE9E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B1B72F08-7F41-93D3-9DB8-C30C2C785D6D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8F044839-F604-4346-804B-A13B0C94521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EF781B66-FFF4-7459-D79E-5B8C6EC91EC0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38556DD-AF90-4A6F-5716-A418473C6994}"/>
              </a:ext>
            </a:extLst>
          </p:cNvPr>
          <p:cNvSpPr/>
          <p:nvPr/>
        </p:nvSpPr>
        <p:spPr>
          <a:xfrm>
            <a:off x="2160000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60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</a:t>
            </a:r>
          </a:p>
          <a:p>
            <a:pPr algn="ctr"/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Weighted</a:t>
            </a:r>
            <a:r>
              <a:rPr lang="it-IT" sz="17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Linear </a:t>
            </a:r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Least</a:t>
            </a:r>
            <a:r>
              <a:rPr lang="it-IT" sz="17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Squares</a:t>
            </a:r>
            <a:endParaRPr lang="it-IT" sz="1700" i="1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1131081-3C0B-BD83-B0DB-E410051DC2B0}"/>
              </a:ext>
            </a:extLst>
          </p:cNvPr>
          <p:cNvSpPr/>
          <p:nvPr/>
        </p:nvSpPr>
        <p:spPr>
          <a:xfrm>
            <a:off x="5556453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60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ML</a:t>
            </a:r>
            <a:endParaRPr lang="it-IT" sz="48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  <a:p>
            <a:pPr algn="ctr"/>
            <a:r>
              <a:rPr lang="it-IT" sz="17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Maximum </a:t>
            </a:r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Likelihood</a:t>
            </a:r>
            <a:endParaRPr lang="it-IT" sz="1700" i="1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65587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capitolo8">
            <a:extLst>
              <a:ext uri="{FF2B5EF4-FFF2-40B4-BE49-F238E27FC236}">
                <a16:creationId xmlns:a16="http://schemas.microsoft.com/office/drawing/2014/main" id="{AC7BAE34-DB52-33AC-EBD9-BECEA8B97CFE}"/>
              </a:ext>
            </a:extLst>
          </p:cNvPr>
          <p:cNvGrpSpPr/>
          <p:nvPr/>
        </p:nvGrpSpPr>
        <p:grpSpPr>
          <a:xfrm>
            <a:off x="-1800000" y="0"/>
            <a:ext cx="1748562" cy="5143500"/>
            <a:chOff x="-468001" y="0"/>
            <a:chExt cx="1748562" cy="5143500"/>
          </a:xfrm>
          <a:effectLst>
            <a:outerShdw blurRad="50800" dist="38100" algn="l" rotWithShape="0">
              <a:schemeClr val="bg2">
                <a:lumMod val="10000"/>
                <a:alpha val="4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8D0A2E3-ACBD-3F7C-1CA6-0D0BB7C6301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" name="Triangolo 3">
              <a:extLst>
                <a:ext uri="{FF2B5EF4-FFF2-40B4-BE49-F238E27FC236}">
                  <a16:creationId xmlns:a16="http://schemas.microsoft.com/office/drawing/2014/main" id="{18F95A3E-B334-F4AB-4E10-3815EEDE009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2">
                    <a:lumMod val="10000"/>
                  </a:schemeClr>
                </a:solidFill>
              </a:rPr>
              <a:t>Grazie</a:t>
            </a: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9" name="Google Shape;1079;p70"/>
          <p:cNvSpPr txBox="1">
            <a:spLocks noGrp="1"/>
          </p:cNvSpPr>
          <p:nvPr>
            <p:ph type="subTitle" idx="1"/>
          </p:nvPr>
        </p:nvSpPr>
        <p:spPr>
          <a:xfrm>
            <a:off x="713225" y="1736225"/>
            <a:ext cx="50946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 dirty="0">
                <a:solidFill>
                  <a:schemeClr val="bg2">
                    <a:lumMod val="10000"/>
                  </a:schemeClr>
                </a:solidFill>
              </a:rPr>
              <a:t>Repository:</a:t>
            </a:r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14225" y="677513"/>
            <a:ext cx="373500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5EF6028-EB3F-2CA2-110C-461C2180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63" y="2133226"/>
            <a:ext cx="1145876" cy="1145876"/>
          </a:xfrm>
          <a:prstGeom prst="rect">
            <a:avLst/>
          </a:prstGeom>
        </p:spPr>
      </p:pic>
      <p:sp>
        <p:nvSpPr>
          <p:cNvPr id="7" name="Google Shape;1079;p70">
            <a:extLst>
              <a:ext uri="{FF2B5EF4-FFF2-40B4-BE49-F238E27FC236}">
                <a16:creationId xmlns:a16="http://schemas.microsoft.com/office/drawing/2014/main" id="{F3A885C5-4C58-9622-A7E2-65A6DE0994F9}"/>
              </a:ext>
            </a:extLst>
          </p:cNvPr>
          <p:cNvSpPr txBox="1">
            <a:spLocks/>
          </p:cNvSpPr>
          <p:nvPr/>
        </p:nvSpPr>
        <p:spPr>
          <a:xfrm>
            <a:off x="713225" y="3279594"/>
            <a:ext cx="450258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>
              <a:buClr>
                <a:srgbClr val="384655"/>
              </a:buClr>
            </a:pP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https://github.com/mgcarofano/hybrid-wifi-blt-rss-dataset-estimator</a:t>
            </a:r>
            <a:endParaRPr lang="it-IT" sz="15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/>
      <p:bldP spid="1079" grpId="0" uiExpand="1" build="p"/>
      <p:bldP spid="1081" grpId="0" animBg="1"/>
      <p:bldP spid="1082" grpId="0" animBg="1"/>
      <p:bldP spid="1083" grpId="0" animBg="1"/>
      <p:bldP spid="1084" grpId="0" animBg="1"/>
      <p:bldP spid="1085" grpId="0" animBg="1"/>
      <p:bldP spid="1086" grpId="0" animBg="1"/>
      <p:bldP spid="1087" grpId="0" animBg="1"/>
      <p:bldP spid="1088" grpId="0" animBg="1"/>
      <p:bldP spid="1089" grpId="0" animBg="1"/>
      <p:bldP spid="1090" grpId="0" animBg="1"/>
      <p:bldP spid="1091" grpId="0" animBg="1"/>
      <p:bldP spid="1092" grpId="0" animBg="1"/>
      <p:bldP spid="1093" grpId="0" animBg="1"/>
      <p:bldP spid="1094" grpId="0" animBg="1"/>
      <p:bldP spid="1095" grpId="0" animBg="1"/>
      <p:bldP spid="1096" grpId="0" animBg="1"/>
      <p:bldP spid="1097" grpId="0" animBg="1"/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47C9A66-C811-4EA7-AD12-4827E06B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66B3226-9A98-D4E1-A874-3DCC63C936F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F8BD595-6057-AACA-BE07-B94DAE5E8D4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C6B9126-EEF1-6F73-6C54-98785DF134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4FBEF2-88EE-FDF1-2C2E-7AE48B9B4E0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990AE14-AA57-D8DB-7829-DF8FACA41F7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0098BDB-16E6-E4F4-121E-265D16412D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05B62B6-0E0C-22F0-5074-1E627C4B5B4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EBB278D-5786-BDDD-7801-F7DD17F5073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5365BE4-FF4A-17F9-87C3-F2009C43C4B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123B663-6546-EDDE-F45F-CC7551A784B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7207A97-4D01-7775-2883-6355EEF7087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49F0D08-E41B-1801-47D6-1645F7668B6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53D9DFBC-E83E-4F29-EF50-4E3250AF39C4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3659FEA6-2BB5-F2EF-F84D-9FC306A100CD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6E919C41-86E6-6DDB-BCED-6CF758AB4B9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48B411C8-7C1A-C985-4738-201400CF244D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4CF9B94-0807-A1F1-0BBD-155F228FE4EB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3E4ABA1E-5495-E145-933F-14683DD51DE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2703DD-10F7-56E2-D06C-86725491C96B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C6A60F83-7ADD-2C85-C9FF-F8771FA307FC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78FC8E7D-F799-51ED-34B7-2F87A4A2CF2E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9559B1A0-10B0-CD44-94C5-10A846BB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3" name="!!capitolo1">
            <a:extLst>
              <a:ext uri="{FF2B5EF4-FFF2-40B4-BE49-F238E27FC236}">
                <a16:creationId xmlns:a16="http://schemas.microsoft.com/office/drawing/2014/main" id="{ECFCB4A3-0B91-CC01-B54C-52BDCECACD78}"/>
              </a:ext>
            </a:extLst>
          </p:cNvPr>
          <p:cNvGrpSpPr/>
          <p:nvPr/>
        </p:nvGrpSpPr>
        <p:grpSpPr>
          <a:xfrm>
            <a:off x="-1800000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D658A2-DC92-C30A-0CC0-16F40CCB8BB3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24B78610-D052-15B6-8CB0-7423D09407BC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!!paper2">
            <a:extLst>
              <a:ext uri="{FF2B5EF4-FFF2-40B4-BE49-F238E27FC236}">
                <a16:creationId xmlns:a16="http://schemas.microsoft.com/office/drawing/2014/main" id="{A56973C7-E965-D5D2-4EEB-4DF9987AD0D2}"/>
              </a:ext>
            </a:extLst>
          </p:cNvPr>
          <p:cNvGrpSpPr/>
          <p:nvPr/>
        </p:nvGrpSpPr>
        <p:grpSpPr>
          <a:xfrm>
            <a:off x="5661838" y="1144421"/>
            <a:ext cx="2331046" cy="3448229"/>
            <a:chOff x="4277941" y="1144421"/>
            <a:chExt cx="2331046" cy="3448229"/>
          </a:xfrm>
        </p:grpSpPr>
        <p:grpSp>
          <p:nvGrpSpPr>
            <p:cNvPr id="72" name="Gruppo 71">
              <a:extLst>
                <a:ext uri="{FF2B5EF4-FFF2-40B4-BE49-F238E27FC236}">
                  <a16:creationId xmlns:a16="http://schemas.microsoft.com/office/drawing/2014/main" id="{E566891B-72C7-7EC5-7705-6BA06CCE53E0}"/>
                </a:ext>
              </a:extLst>
            </p:cNvPr>
            <p:cNvGrpSpPr/>
            <p:nvPr/>
          </p:nvGrpSpPr>
          <p:grpSpPr>
            <a:xfrm>
              <a:off x="5278404" y="1144421"/>
              <a:ext cx="320943" cy="392133"/>
              <a:chOff x="3602380" y="1349431"/>
              <a:chExt cx="320943" cy="392133"/>
            </a:xfrm>
          </p:grpSpPr>
          <p:sp>
            <p:nvSpPr>
              <p:cNvPr id="77" name="Google Shape;1133;p71">
                <a:extLst>
                  <a:ext uri="{FF2B5EF4-FFF2-40B4-BE49-F238E27FC236}">
                    <a16:creationId xmlns:a16="http://schemas.microsoft.com/office/drawing/2014/main" id="{7F7ABDAF-EDA7-C6A3-D726-65E15E8C5DD8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34;p71">
                <a:extLst>
                  <a:ext uri="{FF2B5EF4-FFF2-40B4-BE49-F238E27FC236}">
                    <a16:creationId xmlns:a16="http://schemas.microsoft.com/office/drawing/2014/main" id="{38116795-43AA-F17E-6BDD-DA25462CA335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35;p71">
                <a:extLst>
                  <a:ext uri="{FF2B5EF4-FFF2-40B4-BE49-F238E27FC236}">
                    <a16:creationId xmlns:a16="http://schemas.microsoft.com/office/drawing/2014/main" id="{B62AE7A5-353D-3E68-6C9C-F20CB2BA940F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36;p71">
                <a:extLst>
                  <a:ext uri="{FF2B5EF4-FFF2-40B4-BE49-F238E27FC236}">
                    <a16:creationId xmlns:a16="http://schemas.microsoft.com/office/drawing/2014/main" id="{47A478BE-F431-39BD-8F55-A7047C72B224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F1E05AE5-2366-67C6-A789-572435958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2424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5E29CE80-3010-9134-0F60-3E3DCF74313B}"/>
                </a:ext>
              </a:extLst>
            </p:cNvPr>
            <p:cNvSpPr txBox="1"/>
            <p:nvPr/>
          </p:nvSpPr>
          <p:spPr>
            <a:xfrm>
              <a:off x="4860812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P2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827E2010-DDAC-6771-288F-3685BE1097C5}"/>
                </a:ext>
              </a:extLst>
            </p:cNvPr>
            <p:cNvSpPr txBox="1"/>
            <p:nvPr/>
          </p:nvSpPr>
          <p:spPr>
            <a:xfrm>
              <a:off x="4433975" y="2326129"/>
              <a:ext cx="2018978" cy="1562273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Linear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least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squares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localization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in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sensor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networks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03DACBC1-9545-A40D-A90B-7EA61AA91334}"/>
                </a:ext>
              </a:extLst>
            </p:cNvPr>
            <p:cNvSpPr txBox="1"/>
            <p:nvPr/>
          </p:nvSpPr>
          <p:spPr>
            <a:xfrm>
              <a:off x="4277941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di Y.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Wang</a:t>
              </a:r>
              <a:endPara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endParaRPr>
            </a:p>
          </p:txBody>
        </p:sp>
      </p:grpSp>
      <p:grpSp>
        <p:nvGrpSpPr>
          <p:cNvPr id="94" name="!!paper1">
            <a:extLst>
              <a:ext uri="{FF2B5EF4-FFF2-40B4-BE49-F238E27FC236}">
                <a16:creationId xmlns:a16="http://schemas.microsoft.com/office/drawing/2014/main" id="{6CD0DCBF-37ED-4D78-B28E-7076FF79E674}"/>
              </a:ext>
            </a:extLst>
          </p:cNvPr>
          <p:cNvGrpSpPr/>
          <p:nvPr/>
        </p:nvGrpSpPr>
        <p:grpSpPr>
          <a:xfrm>
            <a:off x="2539677" y="1144421"/>
            <a:ext cx="2331046" cy="3444817"/>
            <a:chOff x="2102929" y="1147833"/>
            <a:chExt cx="2331046" cy="3444817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68B88B82-5079-80D4-D81C-4EE8CD30CE94}"/>
                </a:ext>
              </a:extLst>
            </p:cNvPr>
            <p:cNvGrpSpPr/>
            <p:nvPr/>
          </p:nvGrpSpPr>
          <p:grpSpPr>
            <a:xfrm>
              <a:off x="3103392" y="1147833"/>
              <a:ext cx="320943" cy="392133"/>
              <a:chOff x="3602380" y="1349431"/>
              <a:chExt cx="320943" cy="392133"/>
            </a:xfrm>
          </p:grpSpPr>
          <p:sp>
            <p:nvSpPr>
              <p:cNvPr id="15" name="Google Shape;1133;p71">
                <a:extLst>
                  <a:ext uri="{FF2B5EF4-FFF2-40B4-BE49-F238E27FC236}">
                    <a16:creationId xmlns:a16="http://schemas.microsoft.com/office/drawing/2014/main" id="{DE3E9DF2-BA84-290F-BD28-23338D4107A5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34;p71">
                <a:extLst>
                  <a:ext uri="{FF2B5EF4-FFF2-40B4-BE49-F238E27FC236}">
                    <a16:creationId xmlns:a16="http://schemas.microsoft.com/office/drawing/2014/main" id="{128BBBC1-0C57-8C7E-FE0F-6A06B5AC8FD4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35;p71">
                <a:extLst>
                  <a:ext uri="{FF2B5EF4-FFF2-40B4-BE49-F238E27FC236}">
                    <a16:creationId xmlns:a16="http://schemas.microsoft.com/office/drawing/2014/main" id="{D7FC3866-924E-C6AD-77C2-D04979C29092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36;p71">
                <a:extLst>
                  <a:ext uri="{FF2B5EF4-FFF2-40B4-BE49-F238E27FC236}">
                    <a16:creationId xmlns:a16="http://schemas.microsoft.com/office/drawing/2014/main" id="{D3E48496-1382-212B-4E72-9029442816A5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6D3CCD07-015E-4F6E-DAC5-75E8CC2E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7412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1E060D81-EE64-ADB1-0352-683971E2D563}"/>
                </a:ext>
              </a:extLst>
            </p:cNvPr>
            <p:cNvSpPr txBox="1"/>
            <p:nvPr/>
          </p:nvSpPr>
          <p:spPr>
            <a:xfrm>
              <a:off x="2685800" y="1539966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P1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79DE0E5-1003-E119-CA4D-E3CA0359D3EB}"/>
                </a:ext>
              </a:extLst>
            </p:cNvPr>
            <p:cNvSpPr txBox="1"/>
            <p:nvPr/>
          </p:nvSpPr>
          <p:spPr>
            <a:xfrm>
              <a:off x="2330963" y="2326129"/>
              <a:ext cx="1874978" cy="156227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 </a:t>
              </a:r>
              <a:r>
                <a:rPr lang="it-IT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Hybrid</a:t>
              </a:r>
              <a:b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WiFi/Bluetooth</a:t>
              </a:r>
              <a:b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RSS Dataset with Application to </a:t>
              </a:r>
              <a:r>
                <a:rPr lang="it-IT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Multilateration-Based</a:t>
              </a: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Localization</a:t>
              </a:r>
              <a:endParaRPr lang="it-IT" i="1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A52BA750-40AE-F43F-76B7-39908D1EF495}"/>
                </a:ext>
              </a:extLst>
            </p:cNvPr>
            <p:cNvSpPr txBox="1"/>
            <p:nvPr/>
          </p:nvSpPr>
          <p:spPr>
            <a:xfrm>
              <a:off x="2102929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di G.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Pettorru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, V. Pilloni e M.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Martalò</a:t>
              </a:r>
              <a:endPara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6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D569C37-B68F-79AF-03CC-A25F7BA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934A1D0-886C-B4B6-B9FB-CAD67BBABA8A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B28D16C-EE86-94B8-83F6-1BACDCE991C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336B758-11A0-A1A5-7C83-EDB5118D6AE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A618BFC-4883-23E7-D715-E9A81ACA733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C743490-C85B-7110-6D98-63471963F56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89D85C58-28E2-DC6D-A88C-D8F6DAA637E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E1ACD41-10DB-FB6F-ADC7-2AB2CDB435F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90B7970-E21E-1FC6-B09A-5D0430429B7D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F38B7D1-4B89-C57A-8923-D0F933FFD13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D1FD8C2F-1D66-70E0-8B92-8C9FE7D0681D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EEFF927-FFC4-BA16-B9EE-D27B23282382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FCEA020F-2242-E5F3-F021-905B4D4AFE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BC8ECA2-78BC-B263-6928-EB0529C0DE2C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90DEA50-24A8-29A2-31B8-1D3FF906176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EEE13912-6162-C607-4354-E3AFE69848A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FAB5508C-9A68-098B-BA3B-AF472C1ADE22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47F32FD5-7506-D58C-5D2C-A5AA412B0E4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0107A648-8681-8726-5177-CEB1E515783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19EC48EF-5301-A25F-DD3C-81A70BD2FF30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E72B349-2D25-C665-3731-2BCD1ECC3BC2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1EBF9AF7-067E-C9C9-076E-32ECBBC744FF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102A2E55-6CF8-89DE-73F6-5297DDAE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3" name="!!capitolo1">
            <a:extLst>
              <a:ext uri="{FF2B5EF4-FFF2-40B4-BE49-F238E27FC236}">
                <a16:creationId xmlns:a16="http://schemas.microsoft.com/office/drawing/2014/main" id="{CF138F61-6BBA-FE75-EA0B-8A3DCA94A431}"/>
              </a:ext>
            </a:extLst>
          </p:cNvPr>
          <p:cNvGrpSpPr/>
          <p:nvPr/>
        </p:nvGrpSpPr>
        <p:grpSpPr>
          <a:xfrm>
            <a:off x="-1800000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6D62AB38-5EB4-5B30-2B79-C410A17B2DDA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C6E60649-3606-EA8D-27B3-ACCD7B46CF0B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paper4">
            <a:extLst>
              <a:ext uri="{FF2B5EF4-FFF2-40B4-BE49-F238E27FC236}">
                <a16:creationId xmlns:a16="http://schemas.microsoft.com/office/drawing/2014/main" id="{CE0B2F4F-24B8-D663-159C-E0DE6EE67750}"/>
              </a:ext>
            </a:extLst>
          </p:cNvPr>
          <p:cNvGrpSpPr/>
          <p:nvPr/>
        </p:nvGrpSpPr>
        <p:grpSpPr>
          <a:xfrm>
            <a:off x="5661838" y="1144421"/>
            <a:ext cx="2331046" cy="3448229"/>
            <a:chOff x="4277941" y="1144421"/>
            <a:chExt cx="2331046" cy="3448229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DF7944F3-5BA1-D029-70BC-0D6EAAB02AC5}"/>
                </a:ext>
              </a:extLst>
            </p:cNvPr>
            <p:cNvGrpSpPr/>
            <p:nvPr/>
          </p:nvGrpSpPr>
          <p:grpSpPr>
            <a:xfrm>
              <a:off x="5278404" y="1144421"/>
              <a:ext cx="320943" cy="392133"/>
              <a:chOff x="3602380" y="1349431"/>
              <a:chExt cx="320943" cy="392133"/>
            </a:xfrm>
          </p:grpSpPr>
          <p:sp>
            <p:nvSpPr>
              <p:cNvPr id="12" name="Google Shape;1133;p71">
                <a:extLst>
                  <a:ext uri="{FF2B5EF4-FFF2-40B4-BE49-F238E27FC236}">
                    <a16:creationId xmlns:a16="http://schemas.microsoft.com/office/drawing/2014/main" id="{0AD845E2-4302-44BF-1B10-01F3CBF78A8D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34;p71">
                <a:extLst>
                  <a:ext uri="{FF2B5EF4-FFF2-40B4-BE49-F238E27FC236}">
                    <a16:creationId xmlns:a16="http://schemas.microsoft.com/office/drawing/2014/main" id="{6DDD1C64-DAC1-260F-06EF-C01424F2C020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35;p71">
                <a:extLst>
                  <a:ext uri="{FF2B5EF4-FFF2-40B4-BE49-F238E27FC236}">
                    <a16:creationId xmlns:a16="http://schemas.microsoft.com/office/drawing/2014/main" id="{4263DF86-B340-EEF9-DCDC-71629CA51EFE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36;p71">
                <a:extLst>
                  <a:ext uri="{FF2B5EF4-FFF2-40B4-BE49-F238E27FC236}">
                    <a16:creationId xmlns:a16="http://schemas.microsoft.com/office/drawing/2014/main" id="{CDE57D53-8781-5679-53A6-239E2C589674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D81C2A89-41D9-7F9A-BAA1-B28B9DA02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2424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5A439C8-504C-1B6C-5280-13C4C5FFD799}"/>
                </a:ext>
              </a:extLst>
            </p:cNvPr>
            <p:cNvSpPr txBox="1"/>
            <p:nvPr/>
          </p:nvSpPr>
          <p:spPr>
            <a:xfrm>
              <a:off x="4860812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P4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489E9C90-FAF4-E4E3-9F6B-A1BAFA5CDC4E}"/>
                </a:ext>
              </a:extLst>
            </p:cNvPr>
            <p:cNvSpPr txBox="1"/>
            <p:nvPr/>
          </p:nvSpPr>
          <p:spPr>
            <a:xfrm>
              <a:off x="4433975" y="2472760"/>
              <a:ext cx="2018978" cy="1269012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Handbook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of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position location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469DF8F-6F3B-83B6-FCC0-8A84915BB060}"/>
                </a:ext>
              </a:extLst>
            </p:cNvPr>
            <p:cNvSpPr txBox="1"/>
            <p:nvPr/>
          </p:nvSpPr>
          <p:spPr>
            <a:xfrm>
              <a:off x="4277941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IEEE Press</a:t>
              </a:r>
            </a:p>
          </p:txBody>
        </p:sp>
      </p:grpSp>
      <p:grpSp>
        <p:nvGrpSpPr>
          <p:cNvPr id="24" name="!!paper3">
            <a:extLst>
              <a:ext uri="{FF2B5EF4-FFF2-40B4-BE49-F238E27FC236}">
                <a16:creationId xmlns:a16="http://schemas.microsoft.com/office/drawing/2014/main" id="{35DD986E-FF6B-7BBE-0212-F99AF503FFC5}"/>
              </a:ext>
            </a:extLst>
          </p:cNvPr>
          <p:cNvGrpSpPr/>
          <p:nvPr/>
        </p:nvGrpSpPr>
        <p:grpSpPr>
          <a:xfrm>
            <a:off x="2539677" y="1144421"/>
            <a:ext cx="2331046" cy="3448229"/>
            <a:chOff x="4277941" y="1144421"/>
            <a:chExt cx="2331046" cy="3448229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F72E8FBF-FB8E-F4A0-E919-D62575F4C1E4}"/>
                </a:ext>
              </a:extLst>
            </p:cNvPr>
            <p:cNvGrpSpPr/>
            <p:nvPr/>
          </p:nvGrpSpPr>
          <p:grpSpPr>
            <a:xfrm>
              <a:off x="5278404" y="1144421"/>
              <a:ext cx="320943" cy="392133"/>
              <a:chOff x="3602380" y="1349431"/>
              <a:chExt cx="320943" cy="392133"/>
            </a:xfrm>
          </p:grpSpPr>
          <p:sp>
            <p:nvSpPr>
              <p:cNvPr id="30" name="Google Shape;1133;p71">
                <a:extLst>
                  <a:ext uri="{FF2B5EF4-FFF2-40B4-BE49-F238E27FC236}">
                    <a16:creationId xmlns:a16="http://schemas.microsoft.com/office/drawing/2014/main" id="{B7B73B3D-6213-4E87-8E17-9D5EA5D892A4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34;p71">
                <a:extLst>
                  <a:ext uri="{FF2B5EF4-FFF2-40B4-BE49-F238E27FC236}">
                    <a16:creationId xmlns:a16="http://schemas.microsoft.com/office/drawing/2014/main" id="{6353081D-56AB-87AA-3721-D22D3CF5BADC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35;p71">
                <a:extLst>
                  <a:ext uri="{FF2B5EF4-FFF2-40B4-BE49-F238E27FC236}">
                    <a16:creationId xmlns:a16="http://schemas.microsoft.com/office/drawing/2014/main" id="{2AB9B4E5-BD45-3F93-A9FF-D5DEAA8C8C1A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36;p71">
                <a:extLst>
                  <a:ext uri="{FF2B5EF4-FFF2-40B4-BE49-F238E27FC236}">
                    <a16:creationId xmlns:a16="http://schemas.microsoft.com/office/drawing/2014/main" id="{9644D16E-A1B6-8BAE-E4B0-FA0203ECC14B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2A31ABCC-7E3B-E38E-FA29-0CA61225F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2424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ACF9D450-A35C-37E6-58B4-8F293B689D52}"/>
                </a:ext>
              </a:extLst>
            </p:cNvPr>
            <p:cNvSpPr txBox="1"/>
            <p:nvPr/>
          </p:nvSpPr>
          <p:spPr>
            <a:xfrm>
              <a:off x="4860812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P3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C5737D52-1048-D716-70C7-9D127495F572}"/>
                </a:ext>
              </a:extLst>
            </p:cNvPr>
            <p:cNvSpPr txBox="1"/>
            <p:nvPr/>
          </p:nvSpPr>
          <p:spPr>
            <a:xfrm>
              <a:off x="4433975" y="2473861"/>
              <a:ext cx="2018978" cy="1266808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Statistical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modeling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and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estimation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of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censored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data</a:t>
              </a: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519238DF-CD9A-C1BF-3C1C-8B3C85B0BFBA}"/>
                </a:ext>
              </a:extLst>
            </p:cNvPr>
            <p:cNvSpPr txBox="1"/>
            <p:nvPr/>
          </p:nvSpPr>
          <p:spPr>
            <a:xfrm>
              <a:off x="4277941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0" bIns="0" rtlCol="0" anchor="b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di C.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Gustafson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, T. Abbas, D.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Bolin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e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F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Tufvesson</a:t>
              </a:r>
              <a:endPara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0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CE14F9F-7FB2-DC4D-3538-206D99F0A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384D918-E2FC-6855-53FA-AB52AC373B2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DCA49B3-69B2-6551-5E1D-1A12F3CB8548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D0E1492D-BBC2-0FD2-3361-9F89CB5C3B8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4D695B6-B814-A4B0-C835-C4DC8201023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ED4D9F4-A19C-C963-40AC-38A1099CEFE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D29007BA-FF9A-F37C-E40C-DA3A4B7149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1C2660F-98A0-79A7-119B-A7F26F959322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E10FAA1-3B96-A54A-ECFE-58DBD81A816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28B25C6-97E6-0CA2-8FD1-7C16D18DC62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0F9E434F-39E1-E1E4-F24B-CCBBE61C3C7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B74F75D-CCAA-C0A7-29F2-32B4E6343E98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0DB256F1-CCCE-F54A-A063-2A9B2E04742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1B32A14F-B7C9-E540-3A87-2D16FDD31858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EB15F18-2F83-0E2B-8C4F-2B4C9837C60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DD740778-D741-FED1-3000-A63830C7818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510174A3-D87D-9F7E-40C6-2661037DF852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CD642A38-C814-B8FC-0B58-8A05B6AFBCE1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47B97800-C1C6-2F0B-91E9-0785E01F8A0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94DA88F6-D597-5007-57BF-EDC0E2B312AE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055FEEB8-4782-CD6F-2838-4AA25C6F3E38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B5A787D8-926A-A8DC-49D1-D8220D65B1A1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10D5FF42-5B33-6138-4E5F-6B7E9A2A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20" name="!!task1">
            <a:extLst>
              <a:ext uri="{FF2B5EF4-FFF2-40B4-BE49-F238E27FC236}">
                <a16:creationId xmlns:a16="http://schemas.microsoft.com/office/drawing/2014/main" id="{BD7DFCC4-D2EE-189E-6233-3AEAC0F3BB89}"/>
              </a:ext>
            </a:extLst>
          </p:cNvPr>
          <p:cNvGrpSpPr/>
          <p:nvPr/>
        </p:nvGrpSpPr>
        <p:grpSpPr>
          <a:xfrm>
            <a:off x="1954516" y="1535469"/>
            <a:ext cx="2241037" cy="2740569"/>
            <a:chOff x="2154293" y="1144421"/>
            <a:chExt cx="2241037" cy="2740569"/>
          </a:xfrm>
        </p:grpSpPr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601AB03F-BEA3-B15A-099C-1A93F7F51CC0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T1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FA05337A-9923-93C2-8B08-FE45E5DB1EC7}"/>
                </a:ext>
              </a:extLst>
            </p:cNvPr>
            <p:cNvSpPr txBox="1"/>
            <p:nvPr/>
          </p:nvSpPr>
          <p:spPr>
            <a:xfrm>
              <a:off x="2154293" y="2322717"/>
              <a:ext cx="2241037" cy="1562273"/>
            </a:xfrm>
            <a:prstGeom prst="rect">
              <a:avLst/>
            </a:prstGeom>
            <a:noFill/>
          </p:spPr>
          <p:txBody>
            <a:bodyPr wrap="square" t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Caratterizzazione statistica dei valori RSS in termini di media, mediana, varianza e distribuzione.</a:t>
              </a:r>
            </a:p>
          </p:txBody>
        </p:sp>
        <p:grpSp>
          <p:nvGrpSpPr>
            <p:cNvPr id="2" name="Google Shape;1252;p71">
              <a:extLst>
                <a:ext uri="{FF2B5EF4-FFF2-40B4-BE49-F238E27FC236}">
                  <a16:creationId xmlns:a16="http://schemas.microsoft.com/office/drawing/2014/main" id="{BCDEEC96-D21E-141E-04BB-FC1863AE970C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6" name="Google Shape;1253;p71">
                <a:extLst>
                  <a:ext uri="{FF2B5EF4-FFF2-40B4-BE49-F238E27FC236}">
                    <a16:creationId xmlns:a16="http://schemas.microsoft.com/office/drawing/2014/main" id="{329D26D1-3219-8CA9-4EF0-6ADC9541E31F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54;p71">
                <a:extLst>
                  <a:ext uri="{FF2B5EF4-FFF2-40B4-BE49-F238E27FC236}">
                    <a16:creationId xmlns:a16="http://schemas.microsoft.com/office/drawing/2014/main" id="{4AE6C793-F4F2-6729-C75F-4EC62C6AE1DE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55;p71">
                <a:extLst>
                  <a:ext uri="{FF2B5EF4-FFF2-40B4-BE49-F238E27FC236}">
                    <a16:creationId xmlns:a16="http://schemas.microsoft.com/office/drawing/2014/main" id="{B9F961D7-70D1-58E4-76A0-CFB469BD93C2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56;p71">
                <a:extLst>
                  <a:ext uri="{FF2B5EF4-FFF2-40B4-BE49-F238E27FC236}">
                    <a16:creationId xmlns:a16="http://schemas.microsoft.com/office/drawing/2014/main" id="{CD6E70AD-4149-76D2-5EC2-CB1C79AC44CC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57;p71">
                <a:extLst>
                  <a:ext uri="{FF2B5EF4-FFF2-40B4-BE49-F238E27FC236}">
                    <a16:creationId xmlns:a16="http://schemas.microsoft.com/office/drawing/2014/main" id="{30B69073-2C0A-C2D9-CEBC-C8BF8ACC4560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58;p71">
                <a:extLst>
                  <a:ext uri="{FF2B5EF4-FFF2-40B4-BE49-F238E27FC236}">
                    <a16:creationId xmlns:a16="http://schemas.microsoft.com/office/drawing/2014/main" id="{C2A3024B-B4F5-38F7-8109-6ED6B7974CE8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59;p71">
                <a:extLst>
                  <a:ext uri="{FF2B5EF4-FFF2-40B4-BE49-F238E27FC236}">
                    <a16:creationId xmlns:a16="http://schemas.microsoft.com/office/drawing/2014/main" id="{771E46AB-F95B-A895-A1EA-31647F779E2A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60;p71">
                <a:extLst>
                  <a:ext uri="{FF2B5EF4-FFF2-40B4-BE49-F238E27FC236}">
                    <a16:creationId xmlns:a16="http://schemas.microsoft.com/office/drawing/2014/main" id="{FBEE612C-F1D9-6BF7-C445-F9DD5AAF0465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!!task2">
            <a:extLst>
              <a:ext uri="{FF2B5EF4-FFF2-40B4-BE49-F238E27FC236}">
                <a16:creationId xmlns:a16="http://schemas.microsoft.com/office/drawing/2014/main" id="{8D517B0F-FDDF-4D26-E674-4F354C97634E}"/>
              </a:ext>
            </a:extLst>
          </p:cNvPr>
          <p:cNvGrpSpPr/>
          <p:nvPr/>
        </p:nvGrpSpPr>
        <p:grpSpPr>
          <a:xfrm>
            <a:off x="4231010" y="1535469"/>
            <a:ext cx="2241037" cy="2740569"/>
            <a:chOff x="2154293" y="1144421"/>
            <a:chExt cx="2241037" cy="2740569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246A44D9-9873-1DC3-0A0B-3B5846039075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T2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2F62EAB7-B9C3-6D37-0590-B187D2A797CD}"/>
                </a:ext>
              </a:extLst>
            </p:cNvPr>
            <p:cNvSpPr txBox="1"/>
            <p:nvPr/>
          </p:nvSpPr>
          <p:spPr>
            <a:xfrm>
              <a:off x="2154293" y="2322717"/>
              <a:ext cx="2241037" cy="1562273"/>
            </a:xfrm>
            <a:prstGeom prst="rect">
              <a:avLst/>
            </a:prstGeom>
            <a:noFill/>
          </p:spPr>
          <p:txBody>
            <a:bodyPr wrap="square" t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Stima dell’esponente di “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” e della distanza di riferimento sfruttando un modello lineare.</a:t>
              </a:r>
            </a:p>
          </p:txBody>
        </p:sp>
        <p:grpSp>
          <p:nvGrpSpPr>
            <p:cNvPr id="24" name="Google Shape;1252;p71">
              <a:extLst>
                <a:ext uri="{FF2B5EF4-FFF2-40B4-BE49-F238E27FC236}">
                  <a16:creationId xmlns:a16="http://schemas.microsoft.com/office/drawing/2014/main" id="{1A20BFB5-F7F3-F90A-CB19-388874092348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25" name="Google Shape;1253;p71">
                <a:extLst>
                  <a:ext uri="{FF2B5EF4-FFF2-40B4-BE49-F238E27FC236}">
                    <a16:creationId xmlns:a16="http://schemas.microsoft.com/office/drawing/2014/main" id="{EA4CCB8D-5AB6-3E8A-72E9-3AF4ADF4C16C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54;p71">
                <a:extLst>
                  <a:ext uri="{FF2B5EF4-FFF2-40B4-BE49-F238E27FC236}">
                    <a16:creationId xmlns:a16="http://schemas.microsoft.com/office/drawing/2014/main" id="{64CAB68B-D848-2534-5A4A-F8E766D86921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55;p71">
                <a:extLst>
                  <a:ext uri="{FF2B5EF4-FFF2-40B4-BE49-F238E27FC236}">
                    <a16:creationId xmlns:a16="http://schemas.microsoft.com/office/drawing/2014/main" id="{B9DBA231-3F55-1EB8-7128-03A5F7C6246B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56;p71">
                <a:extLst>
                  <a:ext uri="{FF2B5EF4-FFF2-40B4-BE49-F238E27FC236}">
                    <a16:creationId xmlns:a16="http://schemas.microsoft.com/office/drawing/2014/main" id="{FD0D2147-CF1B-945D-0235-ABB041BAE8BF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57;p71">
                <a:extLst>
                  <a:ext uri="{FF2B5EF4-FFF2-40B4-BE49-F238E27FC236}">
                    <a16:creationId xmlns:a16="http://schemas.microsoft.com/office/drawing/2014/main" id="{81ACB4F6-311B-4FE8-10B4-1F4EBEDD2CFB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58;p71">
                <a:extLst>
                  <a:ext uri="{FF2B5EF4-FFF2-40B4-BE49-F238E27FC236}">
                    <a16:creationId xmlns:a16="http://schemas.microsoft.com/office/drawing/2014/main" id="{13CB6ACF-2206-36A8-E0BE-18921CA9DF29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59;p71">
                <a:extLst>
                  <a:ext uri="{FF2B5EF4-FFF2-40B4-BE49-F238E27FC236}">
                    <a16:creationId xmlns:a16="http://schemas.microsoft.com/office/drawing/2014/main" id="{F2E127C7-B6B4-3B04-04A7-1F97D9A527A9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60;p71">
                <a:extLst>
                  <a:ext uri="{FF2B5EF4-FFF2-40B4-BE49-F238E27FC236}">
                    <a16:creationId xmlns:a16="http://schemas.microsoft.com/office/drawing/2014/main" id="{47FFA5B6-F8B1-DD9A-6F2C-B6E19E928B5D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!!task3">
            <a:extLst>
              <a:ext uri="{FF2B5EF4-FFF2-40B4-BE49-F238E27FC236}">
                <a16:creationId xmlns:a16="http://schemas.microsoft.com/office/drawing/2014/main" id="{8FFB5DBA-31ED-2AE2-1038-9C5D36E39B77}"/>
              </a:ext>
            </a:extLst>
          </p:cNvPr>
          <p:cNvGrpSpPr/>
          <p:nvPr/>
        </p:nvGrpSpPr>
        <p:grpSpPr>
          <a:xfrm>
            <a:off x="6507504" y="1535469"/>
            <a:ext cx="2241037" cy="2740568"/>
            <a:chOff x="2154293" y="1144421"/>
            <a:chExt cx="2241037" cy="2740568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4122BA1-4F1B-31DF-26F3-C509D8694CD2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T3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F85B005A-FF5D-4AE5-5199-DC6C2AAAD45E}"/>
                </a:ext>
              </a:extLst>
            </p:cNvPr>
            <p:cNvSpPr txBox="1"/>
            <p:nvPr/>
          </p:nvSpPr>
          <p:spPr>
            <a:xfrm>
              <a:off x="2154293" y="2451982"/>
              <a:ext cx="2241037" cy="1433007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Sviluppo dello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stimatore WLLS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proposto da «P1».</a:t>
              </a:r>
            </a:p>
          </p:txBody>
        </p:sp>
        <p:grpSp>
          <p:nvGrpSpPr>
            <p:cNvPr id="57" name="Google Shape;1252;p71">
              <a:extLst>
                <a:ext uri="{FF2B5EF4-FFF2-40B4-BE49-F238E27FC236}">
                  <a16:creationId xmlns:a16="http://schemas.microsoft.com/office/drawing/2014/main" id="{4106780C-4212-4BAF-D2CE-C2100AEB29C3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58" name="Google Shape;1253;p71">
                <a:extLst>
                  <a:ext uri="{FF2B5EF4-FFF2-40B4-BE49-F238E27FC236}">
                    <a16:creationId xmlns:a16="http://schemas.microsoft.com/office/drawing/2014/main" id="{35387548-7A46-FA50-E393-2E9E97521084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54;p71">
                <a:extLst>
                  <a:ext uri="{FF2B5EF4-FFF2-40B4-BE49-F238E27FC236}">
                    <a16:creationId xmlns:a16="http://schemas.microsoft.com/office/drawing/2014/main" id="{28C06892-3452-DBF0-E197-7E7411A6E344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55;p71">
                <a:extLst>
                  <a:ext uri="{FF2B5EF4-FFF2-40B4-BE49-F238E27FC236}">
                    <a16:creationId xmlns:a16="http://schemas.microsoft.com/office/drawing/2014/main" id="{73509CBA-2668-FE5B-1BD9-70B838A18B7C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56;p71">
                <a:extLst>
                  <a:ext uri="{FF2B5EF4-FFF2-40B4-BE49-F238E27FC236}">
                    <a16:creationId xmlns:a16="http://schemas.microsoft.com/office/drawing/2014/main" id="{D68FAEC8-2BF4-0D0A-5A3F-965D1FC98A4F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57;p71">
                <a:extLst>
                  <a:ext uri="{FF2B5EF4-FFF2-40B4-BE49-F238E27FC236}">
                    <a16:creationId xmlns:a16="http://schemas.microsoft.com/office/drawing/2014/main" id="{00FA119C-4A0A-8FD2-5050-F0647B5AE38B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58;p71">
                <a:extLst>
                  <a:ext uri="{FF2B5EF4-FFF2-40B4-BE49-F238E27FC236}">
                    <a16:creationId xmlns:a16="http://schemas.microsoft.com/office/drawing/2014/main" id="{BFAD3B74-8DEE-AD22-3B78-6DD191CB0F74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59;p71">
                <a:extLst>
                  <a:ext uri="{FF2B5EF4-FFF2-40B4-BE49-F238E27FC236}">
                    <a16:creationId xmlns:a16="http://schemas.microsoft.com/office/drawing/2014/main" id="{F5DCB0B5-579B-C2A6-EFB6-42C288590D81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260;p71">
                <a:extLst>
                  <a:ext uri="{FF2B5EF4-FFF2-40B4-BE49-F238E27FC236}">
                    <a16:creationId xmlns:a16="http://schemas.microsoft.com/office/drawing/2014/main" id="{21CC1FE6-E982-AF82-1B34-38558D1C7F80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81A396B8-6D7A-5ECF-545D-9B6747539D78}"/>
              </a:ext>
            </a:extLst>
          </p:cNvPr>
          <p:cNvSpPr txBox="1"/>
          <p:nvPr/>
        </p:nvSpPr>
        <p:spPr>
          <a:xfrm>
            <a:off x="2362975" y="4789552"/>
            <a:ext cx="6421024" cy="22794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1684842F-C9DA-A7F9-7FA1-010BF59B79BF}"/>
              </a:ext>
            </a:extLst>
          </p:cNvPr>
          <p:cNvCxnSpPr>
            <a:cxnSpLocks/>
          </p:cNvCxnSpPr>
          <p:nvPr/>
        </p:nvCxnSpPr>
        <p:spPr>
          <a:xfrm flipH="1">
            <a:off x="4224615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>
            <a:extLst>
              <a:ext uri="{FF2B5EF4-FFF2-40B4-BE49-F238E27FC236}">
                <a16:creationId xmlns:a16="http://schemas.microsoft.com/office/drawing/2014/main" id="{CC43F259-1DF2-8A12-768D-627048E80103}"/>
              </a:ext>
            </a:extLst>
          </p:cNvPr>
          <p:cNvCxnSpPr>
            <a:cxnSpLocks/>
          </p:cNvCxnSpPr>
          <p:nvPr/>
        </p:nvCxnSpPr>
        <p:spPr>
          <a:xfrm flipH="1">
            <a:off x="6570542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5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84655"/>
    </a:dk1>
    <a:lt1>
      <a:srgbClr val="FFFFFF"/>
    </a:lt1>
    <a:dk2>
      <a:srgbClr val="AFC7FF"/>
    </a:dk2>
    <a:lt2>
      <a:srgbClr val="9FCBFD"/>
    </a:lt2>
    <a:accent1>
      <a:srgbClr val="68DAF8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384655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1885</TotalTime>
  <Words>2729</Words>
  <Application>Microsoft Macintosh PowerPoint</Application>
  <PresentationFormat>Presentazione su schermo (16:9)</PresentationFormat>
  <Paragraphs>653</Paragraphs>
  <Slides>60</Slides>
  <Notes>60</Notes>
  <HiddenSlides>16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60</vt:i4>
      </vt:variant>
    </vt:vector>
  </HeadingPairs>
  <TitlesOfParts>
    <vt:vector size="74" baseType="lpstr">
      <vt:lpstr>SF Pro Display Black</vt:lpstr>
      <vt:lpstr>Calibri</vt:lpstr>
      <vt:lpstr>SF Mono</vt:lpstr>
      <vt:lpstr>Arial</vt:lpstr>
      <vt:lpstr>SF PRO DISPLAY MEDIUM</vt:lpstr>
      <vt:lpstr>Outfit</vt:lpstr>
      <vt:lpstr>Montserrat</vt:lpstr>
      <vt:lpstr>SF Pro Semibold</vt:lpstr>
      <vt:lpstr>SF Pro Display Light</vt:lpstr>
      <vt:lpstr>DM Sans</vt:lpstr>
      <vt:lpstr>SF Pro Display</vt:lpstr>
      <vt:lpstr>SF PRO DISPLAY THIN</vt:lpstr>
      <vt:lpstr>Cambria Math</vt:lpstr>
      <vt:lpstr>Data Collection and Analysis - Master of Science in Community Health and Prevention Research by Slidesgo</vt:lpstr>
      <vt:lpstr>Localization using Hybrid Wi-Fi / Bluetooth RSS dataset estimator </vt:lpstr>
      <vt:lpstr>Presentazione standard di PowerPoint</vt:lpstr>
      <vt:lpstr>Titolo Sottotitolo</vt:lpstr>
      <vt:lpstr>Introduzione</vt:lpstr>
      <vt:lpstr>Introduzione</vt:lpstr>
      <vt:lpstr>Introduzione</vt:lpstr>
      <vt:lpstr>Motivazioni</vt:lpstr>
      <vt:lpstr>Motivazioni</vt:lpstr>
      <vt:lpstr>Motivazioni</vt:lpstr>
      <vt:lpstr>Motivazioni</vt:lpstr>
      <vt:lpstr>Stato dell’arte Hardware</vt:lpstr>
      <vt:lpstr>Stato dell’arte Modelli di path loss</vt:lpstr>
      <vt:lpstr>Stato dell’arte Modelli di path loss</vt:lpstr>
      <vt:lpstr>Stato dell’arte Modelli di path loss</vt:lpstr>
      <vt:lpstr>Caratterizzazione del dataset Gli scenari</vt:lpstr>
      <vt:lpstr>Caratterizzazione del dataset Organizzazione</vt:lpstr>
      <vt:lpstr>Caratterizzazione del dataset Scenario A</vt:lpstr>
      <vt:lpstr>Caratterizzazione del dataset Scenario B</vt:lpstr>
      <vt:lpstr>Caratterizzazione del dataset Scenario C</vt:lpstr>
      <vt:lpstr>Lo stimatore WLLS Schema esecutivo</vt:lpstr>
      <vt:lpstr>Lo stimatore WLLS Schema esecutivo</vt:lpstr>
      <vt:lpstr>Lo stimatore WLLS Calcolo della stima della distanza</vt:lpstr>
      <vt:lpstr>Lo stimatore WLLS Risoluzione del sistema di equazioni</vt:lpstr>
      <vt:lpstr>Lo stimatore WLLS Risoluzione del sistema di equazioni</vt:lpstr>
      <vt:lpstr>Lo stimatore WLLS Risoluzione del sistema di equazioni</vt:lpstr>
      <vt:lpstr>Lo stimatore WLLS Confronto delle prestazioni</vt:lpstr>
      <vt:lpstr>Lo stimatore WLLS Risultati</vt:lpstr>
      <vt:lpstr>Lo stimatore WLLS Risultati</vt:lpstr>
      <vt:lpstr>Lo stimatore WLLS Risultati</vt:lpstr>
      <vt:lpstr>Lo stimatore WLLS Risultati</vt:lpstr>
      <vt:lpstr>Altri stimatori: WLLS_I e WLLS_II</vt:lpstr>
      <vt:lpstr>Altri stimatori: WLLS_I e WLLS_II</vt:lpstr>
      <vt:lpstr>Altri stimatori: WLLS_I e WLLS_II Lo stimatore «One Step» WLLS_I</vt:lpstr>
      <vt:lpstr>Altri stimatori: WLLS_I e WLLS_II Lo stimatore «One Step» WLLS_I</vt:lpstr>
      <vt:lpstr>Altri stimatori: WLLS_I e WLLS_II Lo stimatore «One Step» WLLS_I</vt:lpstr>
      <vt:lpstr>Altri stimatori: WLLS_I e WLLS_II Lo stimatore «One Step» WLLS_I</vt:lpstr>
      <vt:lpstr>Altri stimatori: WLLS_I e WLLS_II Lo stimatore «One Step» WLLS_I</vt:lpstr>
      <vt:lpstr>Altri stimatori: WLLS_I e WLLS_II Lo stimatore «Two Step» WLLS_I</vt:lpstr>
      <vt:lpstr>Altri stimatori: WLLS_I e WLLS_II Lo stimatore «Two Step» WLLS_I</vt:lpstr>
      <vt:lpstr>Altri stimatori: WLLS_I e WLLS_II Lo stimatore «Two Step» WLLS_I</vt:lpstr>
      <vt:lpstr>Altri stimatori: WLLS_I e WLLS_II Lo stimatore «Two Step» WLLS_I</vt:lpstr>
      <vt:lpstr>Altri stimatori: WLLS_I e WLLS_II Lo stimatore «Two Step» WLLS_I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ML Passaggi di calcolo</vt:lpstr>
      <vt:lpstr>Altri stimatori: ML Passaggi di calcolo</vt:lpstr>
      <vt:lpstr>Altri stimatori: ML Passaggi di calcolo</vt:lpstr>
      <vt:lpstr>Altri stimatori: ML Calcolo dell’argmin con «grid search»</vt:lpstr>
      <vt:lpstr>Altri stimatori: ML Calcolo dell’argmin con «algoritmo di Nelder-Mead»</vt:lpstr>
      <vt:lpstr>Altri stimatori: ML Risultati</vt:lpstr>
      <vt:lpstr>Altri stimatori: ML Risultati</vt:lpstr>
      <vt:lpstr>Altri stimatori: ML Risultati</vt:lpstr>
      <vt:lpstr>Altri stimatori: ML Risultati</vt:lpstr>
      <vt:lpstr>Conclusioni</vt:lpstr>
      <vt:lpstr>Conclusioni Sviluppi futuri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using Hybrid Wi-Fi / Bluetooth RSS dataset estimator </dc:title>
  <cp:lastModifiedBy>MARIO GABRIELE CAROFANO</cp:lastModifiedBy>
  <cp:revision>29</cp:revision>
  <dcterms:modified xsi:type="dcterms:W3CDTF">2024-02-05T20:35:54Z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2024-01-30T18:09:16Z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37e7aef2-9660-4104-89a6-b2b349ba24b8</vt:lpwstr>
  </property>
  <property fmtid="{D5CDD505-2E9C-101B-9397-08002B2CF9AE}" pid="8" name="MSIP_Label_2ad0b24d-6422-44b0-b3de-abb3a9e8c81a_ContentBits">
    <vt:lpwstr>0</vt:lpwstr>
  </property>
</Properties>
</file>